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1079" r:id="rId2"/>
    <p:sldId id="1256" r:id="rId3"/>
    <p:sldId id="635" r:id="rId4"/>
    <p:sldId id="271" r:id="rId5"/>
    <p:sldId id="525" r:id="rId6"/>
    <p:sldId id="1187" r:id="rId7"/>
    <p:sldId id="1257" r:id="rId8"/>
    <p:sldId id="264" r:id="rId9"/>
    <p:sldId id="1086" r:id="rId10"/>
    <p:sldId id="1016" r:id="rId11"/>
    <p:sldId id="1001" r:id="rId12"/>
    <p:sldId id="709" r:id="rId13"/>
    <p:sldId id="582" r:id="rId14"/>
    <p:sldId id="1141" r:id="rId15"/>
    <p:sldId id="1258" r:id="rId16"/>
    <p:sldId id="1260" r:id="rId17"/>
    <p:sldId id="1261" r:id="rId18"/>
    <p:sldId id="1262" r:id="rId19"/>
    <p:sldId id="1263" r:id="rId20"/>
    <p:sldId id="1264" r:id="rId21"/>
    <p:sldId id="1265" r:id="rId22"/>
    <p:sldId id="1278" r:id="rId23"/>
    <p:sldId id="74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A81FF"/>
    <a:srgbClr val="FF7E79"/>
    <a:srgbClr val="0070C0"/>
    <a:srgbClr val="E7E6E6"/>
    <a:srgbClr val="FF0000"/>
    <a:srgbClr val="FFC000"/>
    <a:srgbClr val="172C51"/>
    <a:srgbClr val="F2F2F2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テーマ スタイル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29"/>
    <p:restoredTop sz="96835"/>
  </p:normalViewPr>
  <p:slideViewPr>
    <p:cSldViewPr snapToGrid="0">
      <p:cViewPr>
        <p:scale>
          <a:sx n="115" d="100"/>
          <a:sy n="115" d="100"/>
        </p:scale>
        <p:origin x="2256" y="4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6FEC3-C8C8-E249-B490-24A8BD86C004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01B06-C5E2-3748-981B-83FDE069C6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62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3AD7F-A5DF-7648-BAAD-954C728B90F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914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3AD7F-A5DF-7648-BAAD-954C728B90F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246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3AD7F-A5DF-7648-BAAD-954C728B90F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354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C4D8-5EC5-E940-BE55-67C6C0992D91}" type="datetime1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confidential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77E9-0672-7D4D-B257-B819BF24AE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00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7E9E-70F0-914D-BE62-2A7DBE6AC2A5}" type="datetime1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confidential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77E9-0672-7D4D-B257-B819BF24AE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23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4522-7C14-4949-8B85-4CCF99DB5150}" type="datetime1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confidential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77E9-0672-7D4D-B257-B819BF24AE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61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05CB-1767-EA4A-AB7A-DB455C875B0A}" type="datetime1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confidential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77E9-0672-7D4D-B257-B819BF24AE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69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B131-9E0A-8E41-8789-AEDCCB084531}" type="datetime1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confidential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77E9-0672-7D4D-B257-B819BF24AE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85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6194-FEF1-9148-96F6-E98E137AD508}" type="datetime1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confidential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77E9-0672-7D4D-B257-B819BF24AE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77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44CB-16D9-0C42-96A5-02335AC1847D}" type="datetime1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confidential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77E9-0672-7D4D-B257-B819BF24AE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46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C325-BBF4-E941-9352-7393C85CCDEF}" type="datetime1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confidential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77E9-0672-7D4D-B257-B819BF24AE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27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88F7-CF98-3244-8F0C-8B4B8FE8594D}" type="datetime1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confidential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77E9-0672-7D4D-B257-B819BF24AE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93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61F7-88A6-584D-BA90-C8CDFE2A5D7B}" type="datetime1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confidential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77E9-0672-7D4D-B257-B819BF24AE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683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D486-A3CA-A344-B594-DC8F127F7803}" type="datetime1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confidential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77E9-0672-7D4D-B257-B819BF24AE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184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ED68C-F9D3-3A4B-A6DD-E3BA02099F68}" type="datetime1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" altLang="ja-JP"/>
              <a:t>confidential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377E9-0672-7D4D-B257-B819BF24AE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50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Relationship Id="rId14" Type="http://schemas.openxmlformats.org/officeDocument/2006/relationships/image" Target="../media/image42.sv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AD3E14C-80AC-8CDF-1961-2063CDB8FC8C}"/>
              </a:ext>
            </a:extLst>
          </p:cNvPr>
          <p:cNvSpPr/>
          <p:nvPr/>
        </p:nvSpPr>
        <p:spPr>
          <a:xfrm>
            <a:off x="400050" y="628650"/>
            <a:ext cx="5715000" cy="14954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3EB452-81F6-565A-DA12-F705D117EE90}"/>
              </a:ext>
            </a:extLst>
          </p:cNvPr>
          <p:cNvSpPr txBox="1"/>
          <p:nvPr/>
        </p:nvSpPr>
        <p:spPr>
          <a:xfrm>
            <a:off x="641865" y="858102"/>
            <a:ext cx="510171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b="1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ウェアラブル発汗センサ</a:t>
            </a:r>
            <a:endParaRPr kumimoji="1" lang="en-US" altLang="ja-JP" sz="3200" b="1" dirty="0">
              <a:solidFill>
                <a:schemeClr val="bg1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r>
              <a:rPr kumimoji="1" lang="ja-JP" altLang="en-US" sz="3200" b="1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のご紹介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E6BB8E4-6EAD-D005-C19A-DF3E59527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879018"/>
            <a:ext cx="9144000" cy="3962507"/>
          </a:xfrm>
          <a:prstGeom prst="rect">
            <a:avLst/>
          </a:prstGeom>
        </p:spPr>
      </p:pic>
      <p:pic>
        <p:nvPicPr>
          <p:cNvPr id="7" name="図 6" descr="図形&#10;&#10;中程度の精度で自動的に生成された説明">
            <a:extLst>
              <a:ext uri="{FF2B5EF4-FFF2-40B4-BE49-F238E27FC236}">
                <a16:creationId xmlns:a16="http://schemas.microsoft.com/office/drawing/2014/main" id="{B02CCD9C-7145-394C-5B03-91B2E83AC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915" y="5816531"/>
            <a:ext cx="1896894" cy="74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39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0961D54-2988-9CD7-A3D9-606908149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35" y="1769967"/>
            <a:ext cx="6079408" cy="3618695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940D27C-780E-BDB2-9BE1-01EF214992DB}"/>
              </a:ext>
            </a:extLst>
          </p:cNvPr>
          <p:cNvSpPr/>
          <p:nvPr/>
        </p:nvSpPr>
        <p:spPr>
          <a:xfrm>
            <a:off x="0" y="-1"/>
            <a:ext cx="9144000" cy="5293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　当社技術の特徴</a:t>
            </a:r>
          </a:p>
        </p:txBody>
      </p:sp>
      <p:sp>
        <p:nvSpPr>
          <p:cNvPr id="13" name="『精神性発汗』は体温調節に関わらず、感情や情動、精神的ストレスにより出現します。">
            <a:extLst>
              <a:ext uri="{FF2B5EF4-FFF2-40B4-BE49-F238E27FC236}">
                <a16:creationId xmlns:a16="http://schemas.microsoft.com/office/drawing/2014/main" id="{61776225-65D7-80FE-2BE9-6F6F8BA5DF78}"/>
              </a:ext>
            </a:extLst>
          </p:cNvPr>
          <p:cNvSpPr/>
          <p:nvPr/>
        </p:nvSpPr>
        <p:spPr>
          <a:xfrm>
            <a:off x="281355" y="1215844"/>
            <a:ext cx="8650889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marL="321027" indent="-321027" algn="l">
              <a:lnSpc>
                <a:spcPct val="40000"/>
              </a:lnSpc>
              <a:buSzPct val="45000"/>
              <a:buBlip>
                <a:blip r:embed="rId3"/>
              </a:buBlip>
              <a:defRPr sz="2600">
                <a:solidFill>
                  <a:srgbClr val="000000"/>
                </a:solidFill>
                <a:latin typeface="小塚明朝 Pro R"/>
                <a:ea typeface="小塚明朝 Pro R"/>
                <a:cs typeface="小塚明朝 Pro R"/>
                <a:sym typeface="小塚明朝 Pro R"/>
              </a:defRPr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400" b="1">
                <a:solidFill>
                  <a:srgbClr val="0070C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微量の発汗から多量の発汗まで、高精度・高応答な測定を</a:t>
            </a:r>
            <a:endParaRPr lang="en-US" altLang="ja-JP" sz="2400" b="1" dirty="0">
              <a:solidFill>
                <a:srgbClr val="0070C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400" b="1">
                <a:solidFill>
                  <a:srgbClr val="0070C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実現できる</a:t>
            </a:r>
            <a:r>
              <a:rPr lang="en-US" sz="2400" b="1" dirty="0">
                <a:solidFill>
                  <a:srgbClr val="0070C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。</a:t>
            </a:r>
            <a:endParaRPr sz="2400" b="1" dirty="0">
              <a:solidFill>
                <a:srgbClr val="0070C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5776E1C1-0503-A626-C863-D0DB5B46BED7}"/>
              </a:ext>
            </a:extLst>
          </p:cNvPr>
          <p:cNvSpPr/>
          <p:nvPr/>
        </p:nvSpPr>
        <p:spPr>
          <a:xfrm>
            <a:off x="281355" y="701650"/>
            <a:ext cx="2361361" cy="45602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換気カプセル法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D8360BC-C82D-BCA5-03F3-2C05A183AC16}"/>
              </a:ext>
            </a:extLst>
          </p:cNvPr>
          <p:cNvSpPr txBox="1"/>
          <p:nvPr/>
        </p:nvSpPr>
        <p:spPr>
          <a:xfrm>
            <a:off x="411137" y="5483162"/>
            <a:ext cx="8280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皮膚を覆うカプセルに空気を供給し、換気。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汗が出現すると空気の湿度が上昇するので、その上昇量を湿度センサで測定して、発汗量を得る。</a:t>
            </a: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245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1DACFD49-2B03-4C36-F86F-C580FE64F796}"/>
              </a:ext>
            </a:extLst>
          </p:cNvPr>
          <p:cNvGraphicFramePr>
            <a:graphicFrameLocks noGrp="1"/>
          </p:cNvGraphicFramePr>
          <p:nvPr/>
        </p:nvGraphicFramePr>
        <p:xfrm>
          <a:off x="75417" y="397751"/>
          <a:ext cx="8995141" cy="6000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782">
                  <a:extLst>
                    <a:ext uri="{9D8B030D-6E8A-4147-A177-3AD203B41FA5}">
                      <a16:colId xmlns:a16="http://schemas.microsoft.com/office/drawing/2014/main" val="175485521"/>
                    </a:ext>
                  </a:extLst>
                </a:gridCol>
                <a:gridCol w="1273820">
                  <a:extLst>
                    <a:ext uri="{9D8B030D-6E8A-4147-A177-3AD203B41FA5}">
                      <a16:colId xmlns:a16="http://schemas.microsoft.com/office/drawing/2014/main" val="1646440179"/>
                    </a:ext>
                  </a:extLst>
                </a:gridCol>
                <a:gridCol w="1056854">
                  <a:extLst>
                    <a:ext uri="{9D8B030D-6E8A-4147-A177-3AD203B41FA5}">
                      <a16:colId xmlns:a16="http://schemas.microsoft.com/office/drawing/2014/main" val="3601862473"/>
                    </a:ext>
                  </a:extLst>
                </a:gridCol>
                <a:gridCol w="1165337">
                  <a:extLst>
                    <a:ext uri="{9D8B030D-6E8A-4147-A177-3AD203B41FA5}">
                      <a16:colId xmlns:a16="http://schemas.microsoft.com/office/drawing/2014/main" val="777177141"/>
                    </a:ext>
                  </a:extLst>
                </a:gridCol>
                <a:gridCol w="1165337">
                  <a:extLst>
                    <a:ext uri="{9D8B030D-6E8A-4147-A177-3AD203B41FA5}">
                      <a16:colId xmlns:a16="http://schemas.microsoft.com/office/drawing/2014/main" val="404109275"/>
                    </a:ext>
                  </a:extLst>
                </a:gridCol>
                <a:gridCol w="1165337">
                  <a:extLst>
                    <a:ext uri="{9D8B030D-6E8A-4147-A177-3AD203B41FA5}">
                      <a16:colId xmlns:a16="http://schemas.microsoft.com/office/drawing/2014/main" val="2847452970"/>
                    </a:ext>
                  </a:extLst>
                </a:gridCol>
                <a:gridCol w="1165337">
                  <a:extLst>
                    <a:ext uri="{9D8B030D-6E8A-4147-A177-3AD203B41FA5}">
                      <a16:colId xmlns:a16="http://schemas.microsoft.com/office/drawing/2014/main" val="2636230492"/>
                    </a:ext>
                  </a:extLst>
                </a:gridCol>
                <a:gridCol w="1165337">
                  <a:extLst>
                    <a:ext uri="{9D8B030D-6E8A-4147-A177-3AD203B41FA5}">
                      <a16:colId xmlns:a16="http://schemas.microsoft.com/office/drawing/2014/main" val="3880637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基礎となる考え方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200"/>
                        <a:t>換気カプセル法</a:t>
                      </a:r>
                      <a:endParaRPr kumimoji="1" lang="en-US" altLang="ja-JP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en-US" altLang="ja-JP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開放型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ミノール</a:t>
                      </a:r>
                      <a:r>
                        <a:rPr kumimoji="1" lang="en-US" altLang="ja-JP" sz="1200" dirty="0"/>
                        <a:t>+</a:t>
                      </a:r>
                    </a:p>
                    <a:p>
                      <a:r>
                        <a:rPr kumimoji="1" lang="ja-JP" altLang="en-US" sz="1200"/>
                        <a:t>ろ紙法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/>
                        <a:t>ろ紙法</a:t>
                      </a:r>
                      <a:endParaRPr kumimoji="1" lang="en-US" altLang="ja-JP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+</a:t>
                      </a:r>
                      <a:r>
                        <a:rPr kumimoji="1" lang="ja-JP" altLang="en-US" sz="1200"/>
                        <a:t>定量化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電気活動測定法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/>
                        <a:t>電気測定法</a:t>
                      </a:r>
                      <a:r>
                        <a:rPr kumimoji="1" lang="en-US" altLang="ja-JP" sz="1200" dirty="0"/>
                        <a:t>+</a:t>
                      </a:r>
                      <a:r>
                        <a:rPr kumimoji="1" lang="ja-JP" altLang="en-US" sz="1200"/>
                        <a:t>定量化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201913"/>
                  </a:ext>
                </a:extLst>
              </a:tr>
              <a:tr h="2406723">
                <a:tc>
                  <a:txBody>
                    <a:bodyPr/>
                    <a:lstStyle/>
                    <a:p>
                      <a:r>
                        <a:rPr kumimoji="1" lang="ja-JP" altLang="en-US" sz="120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具体的な製品例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b="1" i="0">
                        <a:latin typeface="Hiragino Kaku Gothic ProN W6" panose="020B0300000000000000" pitchFamily="34" charset="-128"/>
                        <a:ea typeface="Hiragino Kaku Gothic ProN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b="1" i="0">
                        <a:latin typeface="Hiragino Kaku Gothic ProN W6" panose="020B0300000000000000" pitchFamily="34" charset="-128"/>
                        <a:ea typeface="Hiragino Kaku Gothic ProN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b="1" i="0">
                        <a:latin typeface="Hiragino Kaku Gothic ProN W6" panose="020B0300000000000000" pitchFamily="34" charset="-128"/>
                        <a:ea typeface="Hiragino Kaku Gothic ProN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b="1" i="0">
                        <a:latin typeface="Hiragino Kaku Gothic ProN W6" panose="020B0300000000000000" pitchFamily="34" charset="-128"/>
                        <a:ea typeface="Hiragino Kaku Gothic ProN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b="1" i="0">
                        <a:latin typeface="Hiragino Kaku Gothic ProN W6" panose="020B0300000000000000" pitchFamily="34" charset="-128"/>
                        <a:ea typeface="Hiragino Kaku Gothic ProN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b="1" i="0">
                        <a:latin typeface="Hiragino Kaku Gothic ProN W6" panose="020B0300000000000000" pitchFamily="34" charset="-128"/>
                        <a:ea typeface="Hiragino Kaku Gothic ProN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b="1" i="0">
                        <a:latin typeface="Hiragino Kaku Gothic ProN W6" panose="020B0300000000000000" pitchFamily="34" charset="-128"/>
                        <a:ea typeface="Hiragino Kaku Gothic ProN W6" panose="020B03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736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20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原理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汗を蒸散し、湿度変化として取得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50" b="1" i="0">
                        <a:latin typeface="Hiragino Kaku Gothic ProN W6" panose="020B0300000000000000" pitchFamily="34" charset="-128"/>
                        <a:ea typeface="Hiragino Kaku Gothic ProN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水分の拡散状態から微量の水分蒸散を測定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汗をパッチに含ませ、色変化として表示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汗をパッチに含ませ定量化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皮膚の電気特性変化から精神性発汗を可視化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b="1" i="0">
                        <a:latin typeface="Hiragino Kaku Gothic ProN W6" panose="020B0300000000000000" pitchFamily="34" charset="-128"/>
                        <a:ea typeface="Hiragino Kaku Gothic ProN W6" panose="020B03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036824"/>
                  </a:ext>
                </a:extLst>
              </a:tr>
              <a:tr h="230483">
                <a:tc>
                  <a:txBody>
                    <a:bodyPr/>
                    <a:lstStyle/>
                    <a:p>
                      <a:r>
                        <a:rPr kumimoji="1" lang="ja-JP" altLang="en-US" sz="120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対象</a:t>
                      </a:r>
                      <a:endParaRPr kumimoji="1" lang="en-US" altLang="ja-JP" sz="1200" b="1" i="0" dirty="0">
                        <a:latin typeface="Hiragino Kaku Gothic ProN W6" panose="020B0300000000000000" pitchFamily="34" charset="-128"/>
                        <a:ea typeface="Hiragino Kaku Gothic ProN W6" panose="020B0300000000000000" pitchFamily="34" charset="-128"/>
                      </a:endParaRPr>
                    </a:p>
                    <a:p>
                      <a:endParaRPr kumimoji="1" lang="en-US" altLang="ja-JP" sz="1200" b="1" i="0" dirty="0">
                        <a:latin typeface="Hiragino Kaku Gothic ProN W6" panose="020B0300000000000000" pitchFamily="34" charset="-128"/>
                        <a:ea typeface="Hiragino Kaku Gothic ProN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200" b="1" i="0" dirty="0">
                        <a:latin typeface="Hiragino Kaku Gothic ProN W6" panose="020B0300000000000000" pitchFamily="34" charset="-128"/>
                        <a:ea typeface="Hiragino Kaku Gothic ProN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050" b="1" i="0" dirty="0">
                        <a:latin typeface="Hiragino Kaku Gothic ProN W6" panose="020B0300000000000000" pitchFamily="34" charset="-128"/>
                        <a:ea typeface="Hiragino Kaku Gothic ProN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b="1" i="0">
                        <a:latin typeface="Hiragino Kaku Gothic ProN W6" panose="020B0300000000000000" pitchFamily="34" charset="-128"/>
                        <a:ea typeface="Hiragino Kaku Gothic ProN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b="1" i="0">
                        <a:latin typeface="Hiragino Kaku Gothic ProN W6" panose="020B0300000000000000" pitchFamily="34" charset="-128"/>
                        <a:ea typeface="Hiragino Kaku Gothic ProN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b="1" i="0">
                        <a:latin typeface="Hiragino Kaku Gothic ProN W6" panose="020B0300000000000000" pitchFamily="34" charset="-128"/>
                        <a:ea typeface="Hiragino Kaku Gothic ProN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b="1" i="0">
                        <a:latin typeface="Hiragino Kaku Gothic ProN W6" panose="020B0300000000000000" pitchFamily="34" charset="-128"/>
                        <a:ea typeface="Hiragino Kaku Gothic ProN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b="1" i="0">
                        <a:latin typeface="Hiragino Kaku Gothic ProN W6" panose="020B0300000000000000" pitchFamily="34" charset="-128"/>
                        <a:ea typeface="Hiragino Kaku Gothic ProN W6" panose="020B03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654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用途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発汗時脱水対策</a:t>
                      </a:r>
                      <a:endParaRPr kumimoji="1" lang="en-US" altLang="ja-JP" sz="1050" b="1" i="0" dirty="0">
                        <a:latin typeface="Hiragino Kaku Gothic ProN W6" panose="020B0300000000000000" pitchFamily="34" charset="-128"/>
                        <a:ea typeface="Hiragino Kaku Gothic ProN W6" panose="020B0300000000000000" pitchFamily="34" charset="-128"/>
                      </a:endParaRPr>
                    </a:p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隠れ脱水対策</a:t>
                      </a:r>
                      <a:r>
                        <a:rPr kumimoji="1" lang="en-US" altLang="ja-JP" sz="1050" b="1" i="0" dirty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※</a:t>
                      </a:r>
                    </a:p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熱中症対策</a:t>
                      </a:r>
                      <a:endParaRPr kumimoji="1" lang="en-US" altLang="ja-JP" sz="1050" b="1" i="0" dirty="0">
                        <a:latin typeface="Hiragino Kaku Gothic ProN W6" panose="020B0300000000000000" pitchFamily="34" charset="-128"/>
                        <a:ea typeface="Hiragino Kaku Gothic ProN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局所発汗量の測定</a:t>
                      </a:r>
                      <a:r>
                        <a:rPr kumimoji="1" lang="en-US" altLang="ja-JP" sz="1050" b="1" i="0" dirty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(</a:t>
                      </a:r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研究用</a:t>
                      </a:r>
                      <a:r>
                        <a:rPr kumimoji="1" lang="en-US" altLang="ja-JP" sz="1050" b="1" i="0" dirty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皮膚ダメージ評価・不感蒸泄測定（研究用）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脱水対策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脱水対策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精神性発汗測定</a:t>
                      </a:r>
                      <a:r>
                        <a:rPr kumimoji="1" lang="en-US" altLang="ja-JP" sz="1050" b="1" i="0" dirty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(</a:t>
                      </a:r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研究用</a:t>
                      </a:r>
                      <a:r>
                        <a:rPr kumimoji="1" lang="en-US" altLang="ja-JP" sz="1050" b="1" i="0" dirty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)</a:t>
                      </a:r>
                      <a:endParaRPr kumimoji="1" lang="ja-JP" altLang="en-US" sz="1050" b="1" i="0">
                        <a:latin typeface="Hiragino Kaku Gothic ProN W6" panose="020B0300000000000000" pitchFamily="34" charset="-128"/>
                        <a:ea typeface="Hiragino Kaku Gothic ProN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脱水対策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764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機能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発汗量の表示</a:t>
                      </a:r>
                      <a:endParaRPr kumimoji="1" lang="en-US" altLang="ja-JP" sz="1050" b="1" i="0" dirty="0">
                        <a:latin typeface="Hiragino Kaku Gothic ProN W6" panose="020B0300000000000000" pitchFamily="34" charset="-128"/>
                        <a:ea typeface="Hiragino Kaku Gothic ProN W6" panose="020B0300000000000000" pitchFamily="34" charset="-128"/>
                      </a:endParaRPr>
                    </a:p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給水を促すアラート</a:t>
                      </a:r>
                      <a:endParaRPr kumimoji="1" lang="en-US" altLang="ja-JP" sz="1050" b="1" i="0" dirty="0">
                        <a:latin typeface="Hiragino Kaku Gothic ProN W6" panose="020B0300000000000000" pitchFamily="34" charset="-128"/>
                        <a:ea typeface="Hiragino Kaku Gothic ProN W6" panose="020B0300000000000000" pitchFamily="34" charset="-128"/>
                      </a:endParaRPr>
                    </a:p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熱中症警告アラート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局所発汗量定量的な測定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不感蒸泄の測定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発汗量の表示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発汗量の表示</a:t>
                      </a:r>
                      <a:endParaRPr kumimoji="1" lang="en-US" altLang="ja-JP" sz="1050" b="1" i="0" dirty="0">
                        <a:latin typeface="Hiragino Kaku Gothic ProN W6" panose="020B0300000000000000" pitchFamily="34" charset="-128"/>
                        <a:ea typeface="Hiragino Kaku Gothic ProN W6" panose="020B0300000000000000" pitchFamily="34" charset="-128"/>
                      </a:endParaRPr>
                    </a:p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給水を促すアラート</a:t>
                      </a:r>
                      <a:endParaRPr kumimoji="1" lang="en-US" altLang="ja-JP" sz="1050" b="1" i="0" dirty="0">
                        <a:latin typeface="Hiragino Kaku Gothic ProN W6" panose="020B0300000000000000" pitchFamily="34" charset="-128"/>
                        <a:ea typeface="Hiragino Kaku Gothic ProN W6" panose="020B0300000000000000" pitchFamily="34" charset="-128"/>
                      </a:endParaRPr>
                    </a:p>
                    <a:p>
                      <a:endParaRPr kumimoji="1" lang="ja-JP" altLang="en-US" sz="1050" b="1" i="0">
                        <a:latin typeface="Hiragino Kaku Gothic ProN W6" panose="020B0300000000000000" pitchFamily="34" charset="-128"/>
                        <a:ea typeface="Hiragino Kaku Gothic ProN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精神性発汗の定性的評価</a:t>
                      </a:r>
                      <a:endParaRPr kumimoji="1" lang="en-US" altLang="ja-JP" sz="1050" b="1" i="0" dirty="0">
                        <a:latin typeface="Hiragino Kaku Gothic ProN W6" panose="020B0300000000000000" pitchFamily="34" charset="-128"/>
                        <a:ea typeface="Hiragino Kaku Gothic ProN W6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発汗量の表示</a:t>
                      </a:r>
                      <a:endParaRPr kumimoji="1" lang="en-US" altLang="ja-JP" sz="1050" b="1" i="0" dirty="0">
                        <a:latin typeface="Hiragino Kaku Gothic ProN W6" panose="020B0300000000000000" pitchFamily="34" charset="-128"/>
                        <a:ea typeface="Hiragino Kaku Gothic ProN W6" panose="020B0300000000000000" pitchFamily="34" charset="-128"/>
                      </a:endParaRPr>
                    </a:p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給水を促すアラート</a:t>
                      </a:r>
                      <a:endParaRPr kumimoji="1" lang="en-US" altLang="ja-JP" sz="1050" b="1" i="0" dirty="0">
                        <a:latin typeface="Hiragino Kaku Gothic ProN W6" panose="020B0300000000000000" pitchFamily="34" charset="-128"/>
                        <a:ea typeface="Hiragino Kaku Gothic ProN W6" panose="020B0300000000000000" pitchFamily="34" charset="-128"/>
                      </a:endParaRPr>
                    </a:p>
                    <a:p>
                      <a:endParaRPr kumimoji="1" lang="ja-JP" altLang="en-US" sz="1050" b="1" i="0">
                        <a:latin typeface="Hiragino Kaku Gothic ProN W6" panose="020B0300000000000000" pitchFamily="34" charset="-128"/>
                        <a:ea typeface="Hiragino Kaku Gothic ProN W6" panose="020B03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44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消耗品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パッチ</a:t>
                      </a:r>
                      <a:r>
                        <a:rPr kumimoji="1" lang="en-US" altLang="ja-JP" sz="1050" b="1" i="0" dirty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(</a:t>
                      </a:r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本体</a:t>
                      </a:r>
                      <a:r>
                        <a:rPr kumimoji="1" lang="en-US" altLang="ja-JP" sz="1050" b="1" i="0" dirty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パッチ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電極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223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20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価格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数万円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数十万円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数十万円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数百円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数万円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数十万円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i="0">
                          <a:latin typeface="Hiragino Kaku Gothic ProN W6" panose="020B0300000000000000" pitchFamily="34" charset="-128"/>
                          <a:ea typeface="Hiragino Kaku Gothic ProN W6" panose="020B0300000000000000" pitchFamily="34" charset="-128"/>
                        </a:rPr>
                        <a:t>数万円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377573"/>
                  </a:ext>
                </a:extLst>
              </a:tr>
            </a:tbl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E4256AA-7345-AACB-C906-689FA2CD4E57}"/>
              </a:ext>
            </a:extLst>
          </p:cNvPr>
          <p:cNvSpPr/>
          <p:nvPr/>
        </p:nvSpPr>
        <p:spPr>
          <a:xfrm>
            <a:off x="926926" y="122542"/>
            <a:ext cx="3479338" cy="263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気体として測定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8B2E03E-337F-0F78-F881-385CC1F1EAEA}"/>
              </a:ext>
            </a:extLst>
          </p:cNvPr>
          <p:cNvSpPr/>
          <p:nvPr/>
        </p:nvSpPr>
        <p:spPr>
          <a:xfrm>
            <a:off x="4421230" y="123741"/>
            <a:ext cx="4643613" cy="263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液体として測定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6589587-9645-A101-8967-A19B75764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38" y="3892410"/>
            <a:ext cx="348203" cy="348203"/>
          </a:xfrm>
          <a:prstGeom prst="rect">
            <a:avLst/>
          </a:prstGeom>
        </p:spPr>
      </p:pic>
      <p:pic>
        <p:nvPicPr>
          <p:cNvPr id="11" name="図 10" descr="アイコン&#10;&#10;自動的に生成された説明">
            <a:extLst>
              <a:ext uri="{FF2B5EF4-FFF2-40B4-BE49-F238E27FC236}">
                <a16:creationId xmlns:a16="http://schemas.microsoft.com/office/drawing/2014/main" id="{0A69D685-F989-6048-548A-4CED0E944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597" y="3892412"/>
            <a:ext cx="348203" cy="34820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E8F8AA9-47EA-0C33-62FB-B14B7F8CA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775" y="3899524"/>
            <a:ext cx="348203" cy="34820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CC7AC59-C4D5-75AD-C575-EDD45D5BA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505" y="3923421"/>
            <a:ext cx="348203" cy="34820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F51D64B-A67C-AAC8-2E20-DEAB548B4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375" y="3928875"/>
            <a:ext cx="348203" cy="34820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01C5F98-D118-2759-58DB-9DA046540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34" y="3882333"/>
            <a:ext cx="367584" cy="368363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BDEC6A4-04AA-9B88-6132-E5EFFA8B81AC}"/>
              </a:ext>
            </a:extLst>
          </p:cNvPr>
          <p:cNvSpPr/>
          <p:nvPr/>
        </p:nvSpPr>
        <p:spPr>
          <a:xfrm>
            <a:off x="95557" y="6516042"/>
            <a:ext cx="865134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※</a:t>
            </a:r>
            <a:r>
              <a:rPr lang="ja-JP" altLang="en-US" sz="11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隠れ脱水：多量発汗時だけでなく、皮膚からは微量な水分蒸散があり（不感蒸泄）、それによって体の水分が失われ脱水となる。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0211285B-88BD-94D5-8E3C-6AC10F391D55}"/>
              </a:ext>
            </a:extLst>
          </p:cNvPr>
          <p:cNvSpPr/>
          <p:nvPr/>
        </p:nvSpPr>
        <p:spPr>
          <a:xfrm>
            <a:off x="5668056" y="2761669"/>
            <a:ext cx="105751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Hydration Biosensor</a:t>
            </a:r>
          </a:p>
          <a:p>
            <a:r>
              <a:rPr lang="en-US" altLang="ja-JP" sz="9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(NIX)</a:t>
            </a:r>
            <a:endParaRPr lang="ja-JP" altLang="en-US" sz="90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DA0A19B-CF92-E1F7-E1CB-C3E92E179811}"/>
              </a:ext>
            </a:extLst>
          </p:cNvPr>
          <p:cNvSpPr/>
          <p:nvPr/>
        </p:nvSpPr>
        <p:spPr>
          <a:xfrm>
            <a:off x="5722668" y="1613959"/>
            <a:ext cx="105751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Connected Hydration</a:t>
            </a:r>
          </a:p>
          <a:p>
            <a:r>
              <a:rPr lang="en-US" altLang="ja-JP" sz="9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(EPICORE)</a:t>
            </a:r>
            <a:endParaRPr lang="ja-JP" altLang="en-US" sz="90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9FEB9D67-BE94-FBFC-1027-B12722DDC3C4}"/>
              </a:ext>
            </a:extLst>
          </p:cNvPr>
          <p:cNvSpPr/>
          <p:nvPr/>
        </p:nvSpPr>
        <p:spPr>
          <a:xfrm>
            <a:off x="997238" y="1883644"/>
            <a:ext cx="1057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WLS1000</a:t>
            </a:r>
          </a:p>
          <a:p>
            <a:r>
              <a:rPr lang="en-US" altLang="ja-JP" sz="9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(SKINOS)</a:t>
            </a:r>
            <a:endParaRPr lang="ja-JP" altLang="en-US" sz="90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8FA092D-91E7-CD65-CD23-7D2C20D7EAA7}"/>
              </a:ext>
            </a:extLst>
          </p:cNvPr>
          <p:cNvSpPr/>
          <p:nvPr/>
        </p:nvSpPr>
        <p:spPr>
          <a:xfrm>
            <a:off x="3268369" y="1937193"/>
            <a:ext cx="105751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 err="1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Tewameter</a:t>
            </a:r>
            <a:r>
              <a:rPr lang="en-US" altLang="ja-JP" sz="9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mobile(</a:t>
            </a:r>
            <a:r>
              <a:rPr lang="en-US" altLang="ja-JP" sz="900" dirty="0" err="1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Courage+Khazaka</a:t>
            </a:r>
            <a:r>
              <a:rPr lang="en-US" altLang="ja-JP" sz="9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)</a:t>
            </a:r>
            <a:endParaRPr lang="ja-JP" altLang="en-US" sz="90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2B540E10-22A3-264C-CB1D-D9A157391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293" y="936978"/>
            <a:ext cx="958649" cy="987553"/>
          </a:xfrm>
          <a:prstGeom prst="rect">
            <a:avLst/>
          </a:prstGeom>
        </p:spPr>
      </p:pic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DC1E8F89-C5D3-77E4-4344-781D7257B1A3}"/>
              </a:ext>
            </a:extLst>
          </p:cNvPr>
          <p:cNvSpPr/>
          <p:nvPr/>
        </p:nvSpPr>
        <p:spPr>
          <a:xfrm>
            <a:off x="4444090" y="1981773"/>
            <a:ext cx="105751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発汗チェッカー</a:t>
            </a:r>
            <a:r>
              <a:rPr lang="en-US" altLang="ja-JP" sz="9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1500(</a:t>
            </a:r>
            <a:r>
              <a:rPr lang="ja-JP" altLang="en-US" sz="9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ライフケア技研</a:t>
            </a:r>
            <a:r>
              <a:rPr lang="en-US" altLang="ja-JP" sz="9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)</a:t>
            </a:r>
            <a:endParaRPr lang="ja-JP" altLang="en-US" sz="90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3D2B71B5-1E74-DAAE-AA3D-FCA2220608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300" y="936978"/>
            <a:ext cx="958649" cy="891544"/>
          </a:xfrm>
          <a:prstGeom prst="rect">
            <a:avLst/>
          </a:prstGeom>
        </p:spPr>
      </p:pic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BF6F0F8F-9C99-CC8D-DAB1-585581D4BD4F}"/>
              </a:ext>
            </a:extLst>
          </p:cNvPr>
          <p:cNvSpPr/>
          <p:nvPr/>
        </p:nvSpPr>
        <p:spPr>
          <a:xfrm>
            <a:off x="6939575" y="1619841"/>
            <a:ext cx="1057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SPN-03</a:t>
            </a:r>
          </a:p>
          <a:p>
            <a:r>
              <a:rPr lang="en-US" altLang="ja-JP" sz="9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(SKINOS)</a:t>
            </a:r>
            <a:endParaRPr lang="ja-JP" altLang="en-US" sz="90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C9E28B5-938D-7868-A0E5-9E299AC2362A}"/>
              </a:ext>
            </a:extLst>
          </p:cNvPr>
          <p:cNvSpPr/>
          <p:nvPr/>
        </p:nvSpPr>
        <p:spPr>
          <a:xfrm>
            <a:off x="8142953" y="1804861"/>
            <a:ext cx="88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 err="1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hDrop</a:t>
            </a:r>
            <a:r>
              <a:rPr lang="en-US" altLang="ja-JP" sz="9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Gen 2(</a:t>
            </a:r>
            <a:r>
              <a:rPr lang="en-US" altLang="ja-JP" sz="900" dirty="0" err="1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hdrop</a:t>
            </a:r>
            <a:r>
              <a:rPr lang="en-US" altLang="ja-JP" sz="9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)</a:t>
            </a:r>
            <a:endParaRPr lang="ja-JP" altLang="en-US" sz="90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pic>
        <p:nvPicPr>
          <p:cNvPr id="4096" name="図 4095">
            <a:extLst>
              <a:ext uri="{FF2B5EF4-FFF2-40B4-BE49-F238E27FC236}">
                <a16:creationId xmlns:a16="http://schemas.microsoft.com/office/drawing/2014/main" id="{0D116B98-1EB0-59BA-1CAD-D6700C3CF7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4497" y="1999796"/>
            <a:ext cx="732398" cy="738451"/>
          </a:xfrm>
          <a:prstGeom prst="rect">
            <a:avLst/>
          </a:prstGeom>
        </p:spPr>
      </p:pic>
      <p:sp>
        <p:nvSpPr>
          <p:cNvPr id="4097" name="正方形/長方形 4096">
            <a:extLst>
              <a:ext uri="{FF2B5EF4-FFF2-40B4-BE49-F238E27FC236}">
                <a16:creationId xmlns:a16="http://schemas.microsoft.com/office/drawing/2014/main" id="{EFE21718-E0D5-334D-6013-466E7ED15609}"/>
              </a:ext>
            </a:extLst>
          </p:cNvPr>
          <p:cNvSpPr/>
          <p:nvPr/>
        </p:nvSpPr>
        <p:spPr>
          <a:xfrm>
            <a:off x="6827726" y="2735154"/>
            <a:ext cx="1057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GRR</a:t>
            </a:r>
            <a:r>
              <a:rPr lang="ja-JP" altLang="en-US" sz="9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センサ</a:t>
            </a:r>
            <a:r>
              <a:rPr lang="en-US" altLang="ja-JP" sz="9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(</a:t>
            </a:r>
            <a:r>
              <a:rPr lang="en-US" altLang="ja-JP" sz="900" dirty="0" err="1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tobii</a:t>
            </a:r>
            <a:r>
              <a:rPr lang="en-US" altLang="ja-JP" sz="9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)</a:t>
            </a:r>
            <a:endParaRPr lang="ja-JP" altLang="en-US" sz="90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pic>
        <p:nvPicPr>
          <p:cNvPr id="4098" name="図 4097">
            <a:extLst>
              <a:ext uri="{FF2B5EF4-FFF2-40B4-BE49-F238E27FC236}">
                <a16:creationId xmlns:a16="http://schemas.microsoft.com/office/drawing/2014/main" id="{124F4647-9BBC-CC26-D638-D9521C2FD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16" y="3872250"/>
            <a:ext cx="367584" cy="368363"/>
          </a:xfrm>
          <a:prstGeom prst="rect">
            <a:avLst/>
          </a:prstGeom>
        </p:spPr>
      </p:pic>
      <p:sp>
        <p:nvSpPr>
          <p:cNvPr id="4103" name="正方形/長方形 4102">
            <a:extLst>
              <a:ext uri="{FF2B5EF4-FFF2-40B4-BE49-F238E27FC236}">
                <a16:creationId xmlns:a16="http://schemas.microsoft.com/office/drawing/2014/main" id="{18B9F536-3426-E34E-9B46-9D776098A311}"/>
              </a:ext>
            </a:extLst>
          </p:cNvPr>
          <p:cNvSpPr/>
          <p:nvPr/>
        </p:nvSpPr>
        <p:spPr>
          <a:xfrm>
            <a:off x="2209812" y="1913461"/>
            <a:ext cx="1057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SMN1000</a:t>
            </a:r>
          </a:p>
          <a:p>
            <a:r>
              <a:rPr lang="en-US" altLang="ja-JP" sz="9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(SKINOS)</a:t>
            </a:r>
            <a:endParaRPr lang="ja-JP" altLang="en-US" sz="90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pic>
        <p:nvPicPr>
          <p:cNvPr id="4104" name="図 4103">
            <a:extLst>
              <a:ext uri="{FF2B5EF4-FFF2-40B4-BE49-F238E27FC236}">
                <a16:creationId xmlns:a16="http://schemas.microsoft.com/office/drawing/2014/main" id="{30B2E8F6-C73E-C842-C025-C6EAAF1AA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51" y="3882333"/>
            <a:ext cx="348203" cy="348203"/>
          </a:xfrm>
          <a:prstGeom prst="rect">
            <a:avLst/>
          </a:prstGeom>
        </p:spPr>
      </p:pic>
      <p:sp>
        <p:nvSpPr>
          <p:cNvPr id="4106" name="角丸四角形 4105">
            <a:extLst>
              <a:ext uri="{FF2B5EF4-FFF2-40B4-BE49-F238E27FC236}">
                <a16:creationId xmlns:a16="http://schemas.microsoft.com/office/drawing/2014/main" id="{25D753E2-6436-B6A5-16EF-F7EA989AD2D1}"/>
              </a:ext>
            </a:extLst>
          </p:cNvPr>
          <p:cNvSpPr/>
          <p:nvPr/>
        </p:nvSpPr>
        <p:spPr>
          <a:xfrm>
            <a:off x="915884" y="397751"/>
            <a:ext cx="2307581" cy="6118291"/>
          </a:xfrm>
          <a:prstGeom prst="roundRect">
            <a:avLst>
              <a:gd name="adj" fmla="val 635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8" name="角丸四角形 4107">
            <a:extLst>
              <a:ext uri="{FF2B5EF4-FFF2-40B4-BE49-F238E27FC236}">
                <a16:creationId xmlns:a16="http://schemas.microsoft.com/office/drawing/2014/main" id="{A20B4E09-1B81-A0C9-BB15-259B880C62AC}"/>
              </a:ext>
            </a:extLst>
          </p:cNvPr>
          <p:cNvSpPr/>
          <p:nvPr/>
        </p:nvSpPr>
        <p:spPr>
          <a:xfrm>
            <a:off x="6750153" y="387811"/>
            <a:ext cx="1169865" cy="6118291"/>
          </a:xfrm>
          <a:prstGeom prst="roundRect">
            <a:avLst>
              <a:gd name="adj" fmla="val 635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9B0FE0F-277C-9498-AF59-434B72E924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2762" y="919571"/>
            <a:ext cx="883952" cy="84905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F03E708-B182-C42C-E835-441E46EE99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4760" y="2121789"/>
            <a:ext cx="792269" cy="67038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92F094C-5AC7-CBE7-78DD-370307B2F2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4150" y="879629"/>
            <a:ext cx="708913" cy="103383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26DA610-DF75-1247-D6E6-3193D46712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20652" y="1040729"/>
            <a:ext cx="975548" cy="75526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FFCA9CE-492C-6B17-DA99-493D7C2E46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9686" y="878770"/>
            <a:ext cx="622300" cy="76200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E53498D5-BC10-0130-036F-EB45E9488F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99217" y="909978"/>
            <a:ext cx="757677" cy="72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07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角丸四角形 35">
            <a:extLst>
              <a:ext uri="{FF2B5EF4-FFF2-40B4-BE49-F238E27FC236}">
                <a16:creationId xmlns:a16="http://schemas.microsoft.com/office/drawing/2014/main" id="{8543C7E5-0CD6-1CE1-4BCA-695F5E9BB1A7}"/>
              </a:ext>
            </a:extLst>
          </p:cNvPr>
          <p:cNvSpPr/>
          <p:nvPr/>
        </p:nvSpPr>
        <p:spPr>
          <a:xfrm>
            <a:off x="3120273" y="3501680"/>
            <a:ext cx="3374796" cy="3101251"/>
          </a:xfrm>
          <a:prstGeom prst="roundRect">
            <a:avLst>
              <a:gd name="adj" fmla="val 530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D74DC02-1160-D64E-8B46-BB09FBA65B12}"/>
              </a:ext>
            </a:extLst>
          </p:cNvPr>
          <p:cNvSpPr txBox="1"/>
          <p:nvPr/>
        </p:nvSpPr>
        <p:spPr>
          <a:xfrm>
            <a:off x="1220576" y="644105"/>
            <a:ext cx="7437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solidFill>
                  <a:schemeClr val="accent1">
                    <a:lumMod val="75000"/>
                  </a:schemeClr>
                </a:solidFill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汗は皮膚表面に出現したのち、一部は蒸散（気体）し、一部は皮膚に残る（液体）。その状態が時事刻々変化する。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D494F46-336B-D44E-9727-FF22D7927FE5}"/>
              </a:ext>
            </a:extLst>
          </p:cNvPr>
          <p:cNvSpPr txBox="1"/>
          <p:nvPr/>
        </p:nvSpPr>
        <p:spPr>
          <a:xfrm>
            <a:off x="590309" y="2167267"/>
            <a:ext cx="1875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>
                <a:solidFill>
                  <a:srgbClr val="FF0000"/>
                </a:solidFill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液体</a:t>
            </a:r>
            <a:r>
              <a:rPr kumimoji="1" lang="en-US" altLang="ja-JP" sz="2000" b="1" dirty="0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(</a:t>
            </a:r>
            <a:r>
              <a:rPr kumimoji="1" lang="ja-JP" altLang="en-US" sz="2000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出現時</a:t>
            </a:r>
            <a:r>
              <a:rPr kumimoji="1" lang="en-US" altLang="ja-JP" sz="2000" b="1" dirty="0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)</a:t>
            </a:r>
            <a:endParaRPr kumimoji="1" lang="ja-JP" altLang="en-US" sz="2000" b="1"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00CA5D4-CE96-A1FF-C45D-0924BAB3A604}"/>
              </a:ext>
            </a:extLst>
          </p:cNvPr>
          <p:cNvSpPr/>
          <p:nvPr/>
        </p:nvSpPr>
        <p:spPr>
          <a:xfrm>
            <a:off x="0" y="0"/>
            <a:ext cx="9144000" cy="5287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　発汗測定の原理分類</a:t>
            </a: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8106AA2E-6209-F0B1-88C5-1111856CDB62}"/>
              </a:ext>
            </a:extLst>
          </p:cNvPr>
          <p:cNvSpPr/>
          <p:nvPr/>
        </p:nvSpPr>
        <p:spPr>
          <a:xfrm>
            <a:off x="269836" y="2931671"/>
            <a:ext cx="1340304" cy="53526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原理分類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CADD31-F2FF-722B-2739-7E94FC7567CF}"/>
              </a:ext>
            </a:extLst>
          </p:cNvPr>
          <p:cNvSpPr txBox="1"/>
          <p:nvPr/>
        </p:nvSpPr>
        <p:spPr>
          <a:xfrm>
            <a:off x="279147" y="3566665"/>
            <a:ext cx="2931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１）蒸散しないようにし、全て</a:t>
            </a:r>
            <a:r>
              <a:rPr kumimoji="1" lang="ja-JP" altLang="en-US" sz="2400" b="1">
                <a:solidFill>
                  <a:srgbClr val="FF0000"/>
                </a:solidFill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液体</a:t>
            </a:r>
            <a:r>
              <a:rPr kumimoji="1" lang="ja-JP" altLang="en-US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の状態で測定</a:t>
            </a:r>
          </a:p>
        </p:txBody>
      </p: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F3CC10D7-BFFB-8278-17D1-A2D06F9F96FD}"/>
              </a:ext>
            </a:extLst>
          </p:cNvPr>
          <p:cNvSpPr/>
          <p:nvPr/>
        </p:nvSpPr>
        <p:spPr>
          <a:xfrm>
            <a:off x="227218" y="734076"/>
            <a:ext cx="917942" cy="53526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課題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3B3D64DE-832B-AF43-3C01-F62029C80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251" y="1514237"/>
            <a:ext cx="648669" cy="53224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3258250-3992-BF7B-31C2-24E4C3DDE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531" y="1571517"/>
            <a:ext cx="489436" cy="53680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AFD093C-2F8B-B09C-08BF-35C8CB7A1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277" y="2272225"/>
            <a:ext cx="480509" cy="527010"/>
          </a:xfrm>
          <a:prstGeom prst="rect">
            <a:avLst/>
          </a:prstGeom>
        </p:spPr>
      </p:pic>
      <p:sp>
        <p:nvSpPr>
          <p:cNvPr id="21" name="右矢印 20">
            <a:extLst>
              <a:ext uri="{FF2B5EF4-FFF2-40B4-BE49-F238E27FC236}">
                <a16:creationId xmlns:a16="http://schemas.microsoft.com/office/drawing/2014/main" id="{AA3F205F-373B-9489-33A7-76C3E92E482E}"/>
              </a:ext>
            </a:extLst>
          </p:cNvPr>
          <p:cNvSpPr/>
          <p:nvPr/>
        </p:nvSpPr>
        <p:spPr>
          <a:xfrm rot="20700000">
            <a:off x="2474821" y="1914920"/>
            <a:ext cx="1102936" cy="21844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矢印 21">
            <a:extLst>
              <a:ext uri="{FF2B5EF4-FFF2-40B4-BE49-F238E27FC236}">
                <a16:creationId xmlns:a16="http://schemas.microsoft.com/office/drawing/2014/main" id="{0B2572AA-527D-7600-58B5-12FC4BDD0E73}"/>
              </a:ext>
            </a:extLst>
          </p:cNvPr>
          <p:cNvSpPr/>
          <p:nvPr/>
        </p:nvSpPr>
        <p:spPr>
          <a:xfrm rot="900000">
            <a:off x="2474821" y="2282562"/>
            <a:ext cx="1102936" cy="21844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FB6BEE9-731D-C6A6-1DC8-6E8D50AC672E}"/>
              </a:ext>
            </a:extLst>
          </p:cNvPr>
          <p:cNvSpPr txBox="1"/>
          <p:nvPr/>
        </p:nvSpPr>
        <p:spPr>
          <a:xfrm>
            <a:off x="4495935" y="1446965"/>
            <a:ext cx="4378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u="sng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有効発汗</a:t>
            </a:r>
            <a:endParaRPr kumimoji="1" lang="en-US" altLang="ja-JP" sz="2000" b="1" u="sng" dirty="0"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  <a:p>
            <a:r>
              <a:rPr kumimoji="1" lang="en-US" altLang="ja-JP" b="1" dirty="0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(</a:t>
            </a:r>
            <a:r>
              <a:rPr kumimoji="1" lang="ja-JP" altLang="en-US" sz="2400" b="1">
                <a:solidFill>
                  <a:srgbClr val="FF0000"/>
                </a:solidFill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気化</a:t>
            </a:r>
            <a:r>
              <a:rPr kumimoji="1" lang="ja-JP" altLang="en-US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することで有効に体温を奪う</a:t>
            </a:r>
            <a:r>
              <a:rPr kumimoji="1" lang="en-US" altLang="ja-JP" b="1" dirty="0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)</a:t>
            </a:r>
            <a:endParaRPr kumimoji="1" lang="ja-JP" altLang="en-US" b="1"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978B43B-AE14-CB03-CAC2-55E3D17421FC}"/>
              </a:ext>
            </a:extLst>
          </p:cNvPr>
          <p:cNvSpPr txBox="1"/>
          <p:nvPr/>
        </p:nvSpPr>
        <p:spPr>
          <a:xfrm>
            <a:off x="4510677" y="2288724"/>
            <a:ext cx="4363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u="sng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無効発汗</a:t>
            </a:r>
            <a:endParaRPr kumimoji="1" lang="en-US" altLang="ja-JP" sz="2000" b="1" u="sng" dirty="0"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  <a:p>
            <a:r>
              <a:rPr kumimoji="1" lang="en-US" altLang="ja-JP" b="1" dirty="0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(</a:t>
            </a:r>
            <a:r>
              <a:rPr kumimoji="1" lang="ja-JP" altLang="en-US" sz="2400" b="1">
                <a:solidFill>
                  <a:srgbClr val="FF0000"/>
                </a:solidFill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液体</a:t>
            </a:r>
            <a:r>
              <a:rPr kumimoji="1" lang="ja-JP" altLang="en-US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として、無意味に体液を失う</a:t>
            </a:r>
            <a:r>
              <a:rPr kumimoji="1" lang="en-US" altLang="ja-JP" b="1" dirty="0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)</a:t>
            </a:r>
            <a:endParaRPr kumimoji="1" lang="ja-JP" altLang="en-US" b="1"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E2821FFE-5501-F9B9-72E2-0711D58A8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527" y="4312724"/>
            <a:ext cx="472365" cy="518078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90A77E3-8FCC-7FE8-2937-DC55C6A18904}"/>
              </a:ext>
            </a:extLst>
          </p:cNvPr>
          <p:cNvSpPr txBox="1"/>
          <p:nvPr/>
        </p:nvSpPr>
        <p:spPr>
          <a:xfrm>
            <a:off x="3355890" y="3564389"/>
            <a:ext cx="28063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２）全て蒸散させ、全て</a:t>
            </a:r>
            <a:r>
              <a:rPr kumimoji="1" lang="ja-JP" altLang="en-US" sz="2400" b="1">
                <a:solidFill>
                  <a:srgbClr val="FF0000"/>
                </a:solidFill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気体</a:t>
            </a:r>
            <a:r>
              <a:rPr kumimoji="1" lang="ja-JP" altLang="en-US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の状態で測定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41414CF9-B2F2-07D4-08F5-931F49D14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479" y="4304013"/>
            <a:ext cx="629111" cy="516193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D706DBE-8140-363E-F8E8-85B96A639650}"/>
              </a:ext>
            </a:extLst>
          </p:cNvPr>
          <p:cNvSpPr txBox="1"/>
          <p:nvPr/>
        </p:nvSpPr>
        <p:spPr>
          <a:xfrm>
            <a:off x="6647919" y="3518576"/>
            <a:ext cx="217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３）１）と２）を組み合わせる。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B93BF6A1-CE4A-D484-EFAD-CA609734D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536" y="4246505"/>
            <a:ext cx="472365" cy="518078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78A3FC59-4983-55D4-689A-8B9D76848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48" y="4246505"/>
            <a:ext cx="637675" cy="523220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D2321CC-A908-5844-89CB-69FE842A3793}"/>
              </a:ext>
            </a:extLst>
          </p:cNvPr>
          <p:cNvSpPr txBox="1"/>
          <p:nvPr/>
        </p:nvSpPr>
        <p:spPr>
          <a:xfrm>
            <a:off x="7431123" y="4287965"/>
            <a:ext cx="47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+</a:t>
            </a:r>
            <a:endParaRPr kumimoji="1" lang="ja-JP" altLang="en-US" sz="2800" b="1"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1AB1B3A-0C54-4724-DEE8-2F7466899B4C}"/>
              </a:ext>
            </a:extLst>
          </p:cNvPr>
          <p:cNvSpPr txBox="1"/>
          <p:nvPr/>
        </p:nvSpPr>
        <p:spPr>
          <a:xfrm>
            <a:off x="333827" y="5008779"/>
            <a:ext cx="27201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solidFill>
                  <a:schemeClr val="accent1">
                    <a:lumMod val="75000"/>
                  </a:schemeClr>
                </a:solidFill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メリット：簡単に汗の総量が分かる。</a:t>
            </a:r>
            <a:endParaRPr kumimoji="1" lang="en-US" altLang="ja-JP" b="1" dirty="0">
              <a:solidFill>
                <a:schemeClr val="accent1">
                  <a:lumMod val="75000"/>
                </a:schemeClr>
              </a:solidFill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  <a:p>
            <a:r>
              <a:rPr kumimoji="1" lang="ja-JP" altLang="en-US" b="1">
                <a:solidFill>
                  <a:schemeClr val="accent1">
                    <a:lumMod val="75000"/>
                  </a:schemeClr>
                </a:solidFill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デメリット：分解能や感度・応答性を高めることが困難。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C5670ED-277D-8DD3-DC07-26301BDFD2A5}"/>
              </a:ext>
            </a:extLst>
          </p:cNvPr>
          <p:cNvSpPr txBox="1"/>
          <p:nvPr/>
        </p:nvSpPr>
        <p:spPr>
          <a:xfrm>
            <a:off x="3239591" y="5007955"/>
            <a:ext cx="3255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solidFill>
                  <a:schemeClr val="accent1">
                    <a:lumMod val="75000"/>
                  </a:schemeClr>
                </a:solidFill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メリット：</a:t>
            </a:r>
            <a:r>
              <a:rPr kumimoji="1" lang="ja-JP" altLang="en-US" b="1" u="sng">
                <a:solidFill>
                  <a:schemeClr val="accent1">
                    <a:lumMod val="75000"/>
                  </a:schemeClr>
                </a:solidFill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分解能や感度・応答性を高めることができる。</a:t>
            </a:r>
            <a:endParaRPr kumimoji="1" lang="en-US" altLang="ja-JP" b="1" u="sng" dirty="0">
              <a:solidFill>
                <a:schemeClr val="accent1">
                  <a:lumMod val="75000"/>
                </a:schemeClr>
              </a:solidFill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  <a:p>
            <a:r>
              <a:rPr kumimoji="1" lang="ja-JP" altLang="en-US" b="1">
                <a:solidFill>
                  <a:schemeClr val="accent1">
                    <a:lumMod val="75000"/>
                  </a:schemeClr>
                </a:solidFill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デメリット：液体から気体に変換させる構造に工夫が必要。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9FF8A0C-8727-4C57-ADFC-1AFF7E0BB5C6}"/>
              </a:ext>
            </a:extLst>
          </p:cNvPr>
          <p:cNvSpPr txBox="1"/>
          <p:nvPr/>
        </p:nvSpPr>
        <p:spPr>
          <a:xfrm>
            <a:off x="6708655" y="5036235"/>
            <a:ext cx="236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solidFill>
                  <a:schemeClr val="accent1">
                    <a:lumMod val="75000"/>
                  </a:schemeClr>
                </a:solidFill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あまり現実的でない。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CEDB86A-9F43-99DB-9197-6D4F57B5AE2A}"/>
              </a:ext>
            </a:extLst>
          </p:cNvPr>
          <p:cNvSpPr txBox="1"/>
          <p:nvPr/>
        </p:nvSpPr>
        <p:spPr>
          <a:xfrm>
            <a:off x="3990287" y="6262884"/>
            <a:ext cx="233910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rgbClr val="FF0000"/>
                </a:solidFill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換気カプセル法</a:t>
            </a:r>
          </a:p>
        </p:txBody>
      </p:sp>
    </p:spTree>
    <p:extLst>
      <p:ext uri="{BB962C8B-B14F-4D97-AF65-F5344CB8AC3E}">
        <p14:creationId xmlns:p14="http://schemas.microsoft.com/office/powerpoint/2010/main" val="300319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1"/>
            <a:ext cx="9144000" cy="558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45229" y="127112"/>
            <a:ext cx="2894305" cy="30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>
                <a:solidFill>
                  <a:schemeClr val="bg1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スキノス発汗計の特徴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52E8726-82C8-1742-84C1-2F89A26E6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47" y="1435281"/>
            <a:ext cx="6131237" cy="4302131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FFD7456-F0C2-B34E-AE0B-89FC5E1A7D26}"/>
              </a:ext>
            </a:extLst>
          </p:cNvPr>
          <p:cNvSpPr/>
          <p:nvPr/>
        </p:nvSpPr>
        <p:spPr>
          <a:xfrm>
            <a:off x="236483" y="634133"/>
            <a:ext cx="82441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>
                <a:solidFill>
                  <a:srgbClr val="0070C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スキノス発汗計は、</a:t>
            </a:r>
            <a:r>
              <a:rPr lang="ja-JP" altLang="en-US" sz="2400" b="1">
                <a:solidFill>
                  <a:srgbClr val="0070C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”局所発汗量</a:t>
            </a:r>
            <a:r>
              <a:rPr lang="en-US" altLang="ja-JP" sz="2400" b="1" dirty="0">
                <a:solidFill>
                  <a:srgbClr val="0070C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(mg/(㎠</a:t>
            </a:r>
            <a:r>
              <a:rPr lang="ja-JP" altLang="en-US" sz="2400" b="1">
                <a:solidFill>
                  <a:srgbClr val="0070C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・</a:t>
            </a:r>
            <a:r>
              <a:rPr lang="en-US" altLang="ja-JP" sz="2400" b="1" dirty="0">
                <a:solidFill>
                  <a:srgbClr val="0070C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min))”</a:t>
            </a:r>
            <a:r>
              <a:rPr lang="ja-JP" altLang="en-US" sz="2000" b="1">
                <a:solidFill>
                  <a:srgbClr val="0070C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の経時変化を簡単に測定できます。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77CBF41-1784-5446-883A-EED65D3BA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797" y="1624471"/>
            <a:ext cx="2557056" cy="180452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AEBEF6E-5E5F-4742-B90B-B74AFB71714C}"/>
              </a:ext>
            </a:extLst>
          </p:cNvPr>
          <p:cNvSpPr/>
          <p:nvPr/>
        </p:nvSpPr>
        <p:spPr>
          <a:xfrm>
            <a:off x="3220395" y="5506063"/>
            <a:ext cx="5756457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【</a:t>
            </a:r>
            <a:r>
              <a:rPr lang="ja-JP" altLang="en-US" sz="2000" b="1">
                <a:solidFill>
                  <a:srgbClr val="FF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分かること</a:t>
            </a:r>
            <a:r>
              <a:rPr lang="en-US" altLang="ja-JP" sz="2000" b="1" dirty="0">
                <a:solidFill>
                  <a:srgbClr val="FF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】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ja-JP" altLang="en-US" sz="2000" b="1">
                <a:solidFill>
                  <a:srgbClr val="FF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局所発汗量の時間変化、負荷に対する反応量</a:t>
            </a:r>
            <a:endParaRPr lang="en-US" altLang="ja-JP" sz="2000" b="1" dirty="0">
              <a:solidFill>
                <a:srgbClr val="FF000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ja-JP" altLang="en-US" sz="2000" b="1">
                <a:solidFill>
                  <a:srgbClr val="FF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局所発汗量の総量</a:t>
            </a:r>
            <a:endParaRPr lang="en-US" altLang="ja-JP" sz="2000" b="1" dirty="0">
              <a:solidFill>
                <a:srgbClr val="FF000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ja-JP" altLang="en-US" sz="2000" b="1">
                <a:solidFill>
                  <a:srgbClr val="FF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局所発汗量の部位差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934E625-9397-4B4C-9986-C097E808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21A1-9BCE-654D-882C-89216AC2DA0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438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A8116-3836-C82C-F651-80D708CF6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F8C8782-C610-5A19-DEF1-2D688BDE6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910" y="3384943"/>
            <a:ext cx="4926444" cy="3353077"/>
          </a:xfrm>
          <a:prstGeom prst="rect">
            <a:avLst/>
          </a:prstGeom>
        </p:spPr>
      </p:pic>
      <p:sp>
        <p:nvSpPr>
          <p:cNvPr id="2" name="角丸四角形 1">
            <a:extLst>
              <a:ext uri="{FF2B5EF4-FFF2-40B4-BE49-F238E27FC236}">
                <a16:creationId xmlns:a16="http://schemas.microsoft.com/office/drawing/2014/main" id="{7FF5433E-446A-7E3D-C834-A1CB1568B5A7}"/>
              </a:ext>
            </a:extLst>
          </p:cNvPr>
          <p:cNvSpPr/>
          <p:nvPr/>
        </p:nvSpPr>
        <p:spPr>
          <a:xfrm>
            <a:off x="6304761" y="969703"/>
            <a:ext cx="2557858" cy="2241418"/>
          </a:xfrm>
          <a:prstGeom prst="roundRect">
            <a:avLst/>
          </a:prstGeom>
          <a:solidFill>
            <a:srgbClr val="E7E6E6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>
            <a:extLst>
              <a:ext uri="{FF2B5EF4-FFF2-40B4-BE49-F238E27FC236}">
                <a16:creationId xmlns:a16="http://schemas.microsoft.com/office/drawing/2014/main" id="{BB663FCE-E9DF-E300-5348-DF78C3F3047B}"/>
              </a:ext>
            </a:extLst>
          </p:cNvPr>
          <p:cNvSpPr/>
          <p:nvPr/>
        </p:nvSpPr>
        <p:spPr>
          <a:xfrm>
            <a:off x="296657" y="982884"/>
            <a:ext cx="5799343" cy="2241418"/>
          </a:xfrm>
          <a:prstGeom prst="roundRect">
            <a:avLst/>
          </a:prstGeom>
          <a:solidFill>
            <a:srgbClr val="E7E6E6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EF4C337-F65B-617A-8225-76D1DB094A4B}"/>
              </a:ext>
            </a:extLst>
          </p:cNvPr>
          <p:cNvSpPr txBox="1"/>
          <p:nvPr/>
        </p:nvSpPr>
        <p:spPr>
          <a:xfrm>
            <a:off x="264215" y="283506"/>
            <a:ext cx="8684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世界初の</a:t>
            </a:r>
            <a:r>
              <a:rPr kumimoji="1" lang="ja-JP" altLang="en-US" sz="3200" b="1" u="sng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高感度発汗センサ</a:t>
            </a:r>
            <a:r>
              <a:rPr kumimoji="1" lang="ja-JP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を搭載したヘルスケアバンド</a:t>
            </a:r>
          </a:p>
        </p:txBody>
      </p:sp>
      <p:pic>
        <p:nvPicPr>
          <p:cNvPr id="7" name="グラフィックス 6" descr="水 単色塗りつぶし">
            <a:extLst>
              <a:ext uri="{FF2B5EF4-FFF2-40B4-BE49-F238E27FC236}">
                <a16:creationId xmlns:a16="http://schemas.microsoft.com/office/drawing/2014/main" id="{78D2C3A4-0044-7915-63DE-ED88E6906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3354" y="1878603"/>
            <a:ext cx="914400" cy="914400"/>
          </a:xfrm>
          <a:prstGeom prst="rect">
            <a:avLst/>
          </a:prstGeom>
        </p:spPr>
      </p:pic>
      <p:pic>
        <p:nvPicPr>
          <p:cNvPr id="9" name="グラフィックス 8" descr="心臓 単色塗りつぶし">
            <a:extLst>
              <a:ext uri="{FF2B5EF4-FFF2-40B4-BE49-F238E27FC236}">
                <a16:creationId xmlns:a16="http://schemas.microsoft.com/office/drawing/2014/main" id="{DD8AB006-7CFD-9BEA-3D86-74B7331400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5418" y="1156706"/>
            <a:ext cx="914400" cy="914400"/>
          </a:xfrm>
          <a:prstGeom prst="rect">
            <a:avLst/>
          </a:prstGeom>
        </p:spPr>
      </p:pic>
      <p:pic>
        <p:nvPicPr>
          <p:cNvPr id="11" name="グラフィックス 10" descr="温度計 単色塗りつぶし">
            <a:extLst>
              <a:ext uri="{FF2B5EF4-FFF2-40B4-BE49-F238E27FC236}">
                <a16:creationId xmlns:a16="http://schemas.microsoft.com/office/drawing/2014/main" id="{7A34D598-A62B-8166-9115-33C3DC51F6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04372" y="1214027"/>
            <a:ext cx="914400" cy="914400"/>
          </a:xfrm>
          <a:prstGeom prst="rect">
            <a:avLst/>
          </a:prstGeom>
        </p:spPr>
      </p:pic>
      <p:pic>
        <p:nvPicPr>
          <p:cNvPr id="13" name="グラフィックス 12" descr="実行 単色塗りつぶし">
            <a:extLst>
              <a:ext uri="{FF2B5EF4-FFF2-40B4-BE49-F238E27FC236}">
                <a16:creationId xmlns:a16="http://schemas.microsoft.com/office/drawing/2014/main" id="{F813DB88-9C8C-804E-7413-252EAEA440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44812" y="2223911"/>
            <a:ext cx="914400" cy="91440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856B9CA-00DE-F385-E605-12F080A050B6}"/>
              </a:ext>
            </a:extLst>
          </p:cNvPr>
          <p:cNvSpPr txBox="1"/>
          <p:nvPr/>
        </p:nvSpPr>
        <p:spPr>
          <a:xfrm>
            <a:off x="4042137" y="2255985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活動量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歩数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消費カロリー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267E424-9AFE-2FFE-A539-8F0244CDAC1B}"/>
              </a:ext>
            </a:extLst>
          </p:cNvPr>
          <p:cNvSpPr txBox="1"/>
          <p:nvPr/>
        </p:nvSpPr>
        <p:spPr>
          <a:xfrm>
            <a:off x="2988343" y="144269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皮膚温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A602D28-0EFD-9676-B3D3-274C5AA5EDF9}"/>
              </a:ext>
            </a:extLst>
          </p:cNvPr>
          <p:cNvSpPr txBox="1"/>
          <p:nvPr/>
        </p:nvSpPr>
        <p:spPr>
          <a:xfrm>
            <a:off x="7374376" y="1918121"/>
            <a:ext cx="141256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局所発汗量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(</a:t>
            </a:r>
            <a:r>
              <a:rPr kumimoji="1" lang="ja-JP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発汗状態</a:t>
            </a:r>
            <a:r>
              <a:rPr kumimoji="1"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)</a:t>
            </a:r>
          </a:p>
          <a:p>
            <a:r>
              <a:rPr kumimoji="1" lang="ja-JP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全身発汗量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(</a:t>
            </a:r>
            <a:r>
              <a:rPr kumimoji="1" lang="ja-JP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水分喪失量</a:t>
            </a:r>
            <a:r>
              <a:rPr kumimoji="1"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)</a:t>
            </a:r>
            <a:endParaRPr kumimoji="1" lang="ja-JP" altLang="en-US" sz="1600" b="1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09F1129-07D8-2DF9-BBE8-3B7E428A5178}"/>
              </a:ext>
            </a:extLst>
          </p:cNvPr>
          <p:cNvSpPr txBox="1"/>
          <p:nvPr/>
        </p:nvSpPr>
        <p:spPr>
          <a:xfrm>
            <a:off x="4884314" y="134806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皮膚周辺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湿度</a:t>
            </a:r>
          </a:p>
        </p:txBody>
      </p:sp>
      <p:pic>
        <p:nvPicPr>
          <p:cNvPr id="20" name="グラフィックス 19" descr="山 単色塗りつぶし">
            <a:extLst>
              <a:ext uri="{FF2B5EF4-FFF2-40B4-BE49-F238E27FC236}">
                <a16:creationId xmlns:a16="http://schemas.microsoft.com/office/drawing/2014/main" id="{9DE9EBA9-C3FE-FD70-721F-6B728EB68E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2212" y="2186314"/>
            <a:ext cx="914400" cy="914400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8030C20-36AB-B408-6193-701FA5790B12}"/>
              </a:ext>
            </a:extLst>
          </p:cNvPr>
          <p:cNvSpPr txBox="1"/>
          <p:nvPr/>
        </p:nvSpPr>
        <p:spPr>
          <a:xfrm>
            <a:off x="1890158" y="25729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気圧</a:t>
            </a:r>
          </a:p>
        </p:txBody>
      </p:sp>
      <p:pic>
        <p:nvPicPr>
          <p:cNvPr id="25" name="グラフィックス 24" descr="霧 単色塗りつぶし">
            <a:extLst>
              <a:ext uri="{FF2B5EF4-FFF2-40B4-BE49-F238E27FC236}">
                <a16:creationId xmlns:a16="http://schemas.microsoft.com/office/drawing/2014/main" id="{24E266BC-6069-667A-7BE5-BB7827E7B9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53220" y="1156706"/>
            <a:ext cx="914400" cy="914400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BED7DD9-E778-7F07-71EA-4A063851C679}"/>
              </a:ext>
            </a:extLst>
          </p:cNvPr>
          <p:cNvSpPr txBox="1"/>
          <p:nvPr/>
        </p:nvSpPr>
        <p:spPr>
          <a:xfrm>
            <a:off x="1411884" y="148684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心拍数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BFF0911-90F6-6830-FEB5-E69FBDE906B8}"/>
              </a:ext>
            </a:extLst>
          </p:cNvPr>
          <p:cNvSpPr txBox="1"/>
          <p:nvPr/>
        </p:nvSpPr>
        <p:spPr>
          <a:xfrm>
            <a:off x="4960193" y="6079338"/>
            <a:ext cx="4183807" cy="707886"/>
          </a:xfrm>
          <a:prstGeom prst="rect">
            <a:avLst/>
          </a:prstGeom>
          <a:solidFill>
            <a:srgbClr val="FFFFFF">
              <a:alpha val="8902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腕時計型ウェアラブル発汗センサ</a:t>
            </a:r>
            <a:endParaRPr kumimoji="1"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SKWL-1000</a:t>
            </a:r>
            <a:endParaRPr kumimoji="1" lang="ja-JP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9C728E-17D4-92AE-BF11-2285D1CC61E1}"/>
              </a:ext>
            </a:extLst>
          </p:cNvPr>
          <p:cNvSpPr txBox="1"/>
          <p:nvPr/>
        </p:nvSpPr>
        <p:spPr>
          <a:xfrm>
            <a:off x="6398908" y="1217128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➕発汗</a:t>
            </a:r>
          </a:p>
        </p:txBody>
      </p:sp>
    </p:spTree>
    <p:extLst>
      <p:ext uri="{BB962C8B-B14F-4D97-AF65-F5344CB8AC3E}">
        <p14:creationId xmlns:p14="http://schemas.microsoft.com/office/powerpoint/2010/main" val="2611206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67B9C-4D26-6D05-0C08-60227A15A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6C9E886-7970-8C6A-6E1B-FCDA11EA7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879018"/>
            <a:ext cx="9144000" cy="3962507"/>
          </a:xfrm>
          <a:prstGeom prst="rect">
            <a:avLst/>
          </a:prstGeom>
        </p:spPr>
      </p:pic>
      <p:sp>
        <p:nvSpPr>
          <p:cNvPr id="4" name="角丸四角形 3">
            <a:extLst>
              <a:ext uri="{FF2B5EF4-FFF2-40B4-BE49-F238E27FC236}">
                <a16:creationId xmlns:a16="http://schemas.microsoft.com/office/drawing/2014/main" id="{A092523E-0075-CFD6-0AA2-7FCB32E746EF}"/>
              </a:ext>
            </a:extLst>
          </p:cNvPr>
          <p:cNvSpPr/>
          <p:nvPr/>
        </p:nvSpPr>
        <p:spPr>
          <a:xfrm>
            <a:off x="618836" y="609598"/>
            <a:ext cx="7961745" cy="6040584"/>
          </a:xfrm>
          <a:prstGeom prst="roundRect">
            <a:avLst>
              <a:gd name="adj" fmla="val 964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2238347-FAA7-AE3B-4077-DC36F4B04694}"/>
              </a:ext>
            </a:extLst>
          </p:cNvPr>
          <p:cNvSpPr txBox="1"/>
          <p:nvPr/>
        </p:nvSpPr>
        <p:spPr>
          <a:xfrm>
            <a:off x="785092" y="998400"/>
            <a:ext cx="77954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kumimoji="1" lang="ja-JP" altLang="en-US" sz="2800" b="1">
                <a:solidFill>
                  <a:schemeClr val="bg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会社概要・現在の事業概要</a:t>
            </a:r>
            <a:endParaRPr kumimoji="1" lang="en-US" altLang="ja-JP" sz="2800" b="1" dirty="0">
              <a:solidFill>
                <a:schemeClr val="bg1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Font typeface="+mj-ea"/>
              <a:buAutoNum type="circleNumDbPlain"/>
            </a:pPr>
            <a:endParaRPr kumimoji="1" lang="en-US" altLang="ja-JP" sz="28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800" b="1">
                <a:solidFill>
                  <a:schemeClr val="bg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当社の発汗センサ技術</a:t>
            </a:r>
            <a:endParaRPr kumimoji="1" lang="en-US" altLang="ja-JP" sz="2800" b="1" dirty="0">
              <a:solidFill>
                <a:schemeClr val="bg1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Font typeface="+mj-ea"/>
              <a:buAutoNum type="circleNumDbPlain"/>
            </a:pPr>
            <a:endParaRPr kumimoji="1" lang="en-US" altLang="ja-JP" sz="28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800" b="1">
                <a:latin typeface="Meiryo" panose="020B0604030504040204" pitchFamily="34" charset="-128"/>
                <a:ea typeface="Meiryo" panose="020B0604030504040204" pitchFamily="34" charset="-128"/>
              </a:rPr>
              <a:t>ウェアラブルデバイスによる測定例</a:t>
            </a:r>
            <a:endParaRPr kumimoji="1" lang="en-US" altLang="ja-JP" sz="28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A966F12-BC4A-674A-ADFB-5EF57EE5D7EB}"/>
              </a:ext>
            </a:extLst>
          </p:cNvPr>
          <p:cNvSpPr txBox="1"/>
          <p:nvPr/>
        </p:nvSpPr>
        <p:spPr>
          <a:xfrm>
            <a:off x="244764" y="283837"/>
            <a:ext cx="1824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sz="2800" b="1" dirty="0">
                <a:latin typeface="Meiryo" panose="020B0604030504040204" pitchFamily="34" charset="-128"/>
                <a:ea typeface="Meiryo" panose="020B0604030504040204" pitchFamily="34" charset="-128"/>
              </a:rPr>
              <a:t>contents</a:t>
            </a:r>
            <a:endParaRPr kumimoji="1" lang="ja-JP" altLang="en-US" sz="28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4588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93504-F1FB-97D8-D322-4C213223F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683121-3E51-287F-5AFD-B154B740AD6D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　試験概要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DFC65-38EA-4052-C3FB-8848BF22AC22}"/>
              </a:ext>
            </a:extLst>
          </p:cNvPr>
          <p:cNvSpPr txBox="1"/>
          <p:nvPr/>
        </p:nvSpPr>
        <p:spPr>
          <a:xfrm>
            <a:off x="74106" y="574896"/>
            <a:ext cx="57489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kumimoji="1" lang="ja-JP" altLang="en-US" sz="2400" b="1" u="sng">
                <a:solidFill>
                  <a:srgbClr val="0070C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期間：</a:t>
            </a:r>
            <a:endParaRPr kumimoji="1" lang="en-US" altLang="ja-JP" sz="2400" b="1" u="sng" dirty="0">
              <a:solidFill>
                <a:srgbClr val="0070C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r>
              <a:rPr kumimoji="1" lang="ja-JP" altLang="en-US" sz="2400" b="1">
                <a:solidFill>
                  <a:srgbClr val="0070C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　</a:t>
            </a:r>
            <a:r>
              <a:rPr kumimoji="1" lang="en-US" altLang="ja-JP" sz="24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2022/8/24 〜10/1</a:t>
            </a:r>
          </a:p>
          <a:p>
            <a:r>
              <a:rPr kumimoji="1" lang="ja-JP" altLang="en-US" sz="20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（社員：</a:t>
            </a:r>
            <a:r>
              <a:rPr kumimoji="1" lang="en-US" altLang="ja-JP" sz="20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8/24〜9/1</a:t>
            </a:r>
            <a:r>
              <a:rPr kumimoji="1" lang="ja-JP" altLang="en-US" sz="20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　作業員：</a:t>
            </a:r>
            <a:r>
              <a:rPr kumimoji="1" lang="en-US" altLang="ja-JP" sz="20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9/6〜10/1</a:t>
            </a:r>
            <a:r>
              <a:rPr kumimoji="1" lang="ja-JP" altLang="en-US" sz="20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）</a:t>
            </a:r>
            <a:endParaRPr kumimoji="1" lang="en-US" altLang="ja-JP" sz="20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kumimoji="1" lang="ja-JP" altLang="en-US" sz="2400" b="1" u="sng">
                <a:solidFill>
                  <a:srgbClr val="0070C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測定項目：</a:t>
            </a:r>
            <a:endParaRPr kumimoji="1" lang="en-US" altLang="ja-JP" sz="2400" b="1" u="sng" dirty="0">
              <a:solidFill>
                <a:srgbClr val="0070C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r>
              <a:rPr kumimoji="1" lang="ja-JP" altLang="en-US" sz="24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　手首部発汗量、皮膚温、活動量</a:t>
            </a:r>
            <a:endParaRPr kumimoji="1" lang="en-US" altLang="ja-JP" sz="24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r>
              <a:rPr kumimoji="1" lang="ja-JP" altLang="en-US" sz="24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　心拍数、気圧、全身発汗量（推定）</a:t>
            </a:r>
            <a:endParaRPr kumimoji="1" lang="en-US" altLang="ja-JP" sz="24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kumimoji="1" lang="ja-JP" altLang="en-US" sz="2400" b="1" u="sng">
                <a:solidFill>
                  <a:srgbClr val="0070C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アンケート：</a:t>
            </a:r>
            <a:endParaRPr kumimoji="1" lang="en-US" altLang="ja-JP" sz="2400" b="1" u="sng" dirty="0">
              <a:solidFill>
                <a:srgbClr val="0070C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r>
              <a:rPr kumimoji="1" lang="ja-JP" altLang="en-US" sz="24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　給水量（作業前、</a:t>
            </a:r>
            <a:r>
              <a:rPr kumimoji="1" lang="en-US" altLang="ja-JP" sz="24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1</a:t>
            </a:r>
            <a:r>
              <a:rPr kumimoji="1" lang="ja-JP" altLang="en-US" sz="24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日）</a:t>
            </a:r>
            <a:endParaRPr kumimoji="1" lang="en-US" altLang="ja-JP" sz="24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kumimoji="1" lang="ja-JP" altLang="en-US" sz="2400" b="1" u="sng">
                <a:solidFill>
                  <a:srgbClr val="0070C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場所：</a:t>
            </a:r>
            <a:endParaRPr kumimoji="1" lang="en-US" altLang="ja-JP" sz="2400" b="1" u="sng" dirty="0">
              <a:solidFill>
                <a:srgbClr val="0070C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r>
              <a:rPr kumimoji="1" lang="ja-JP" altLang="en-US" sz="24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　都内</a:t>
            </a:r>
            <a:endParaRPr kumimoji="1" lang="en-US" altLang="ja-JP" sz="2400" b="1" u="sng" dirty="0">
              <a:solidFill>
                <a:srgbClr val="0070C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kumimoji="1" lang="ja-JP" altLang="en-US" sz="2400" b="1" u="sng">
                <a:solidFill>
                  <a:srgbClr val="0070C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被験者：</a:t>
            </a:r>
            <a:endParaRPr kumimoji="1" lang="en-US" altLang="ja-JP" sz="2400" b="1" u="sng" dirty="0">
              <a:solidFill>
                <a:srgbClr val="0070C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r>
              <a:rPr kumimoji="1" lang="ja-JP" altLang="en-US" sz="24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　管理者社員</a:t>
            </a:r>
            <a:r>
              <a:rPr kumimoji="1" lang="en-US" altLang="ja-JP" sz="20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(sub1,sub2)</a:t>
            </a:r>
          </a:p>
          <a:p>
            <a:r>
              <a:rPr kumimoji="1" lang="ja-JP" altLang="en-US" sz="24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　作業員</a:t>
            </a:r>
            <a:r>
              <a:rPr kumimoji="1" lang="en-US" altLang="ja-JP" sz="20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(sub3,sub4,sub5</a:t>
            </a:r>
            <a:r>
              <a:rPr kumimoji="1" lang="ja-JP" altLang="en-US" sz="20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）</a:t>
            </a:r>
            <a:endParaRPr kumimoji="1" lang="en-US" altLang="ja-JP" sz="2000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11" name="フッター プレースホルダー 10">
            <a:extLst>
              <a:ext uri="{FF2B5EF4-FFF2-40B4-BE49-F238E27FC236}">
                <a16:creationId xmlns:a16="http://schemas.microsoft.com/office/drawing/2014/main" id="{7979A862-BBC8-7891-DDA1-0686A76F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Confidential</a:t>
            </a:r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A219BE8-E10B-128C-0588-F6C4A6CBA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737" y="2495727"/>
            <a:ext cx="3780263" cy="2881982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8377700-113A-E947-2338-8CF559F50650}"/>
              </a:ext>
            </a:extLst>
          </p:cNvPr>
          <p:cNvSpPr txBox="1"/>
          <p:nvPr/>
        </p:nvSpPr>
        <p:spPr>
          <a:xfrm>
            <a:off x="7078035" y="5005358"/>
            <a:ext cx="17500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使用デバイス</a:t>
            </a:r>
          </a:p>
        </p:txBody>
      </p:sp>
    </p:spTree>
    <p:extLst>
      <p:ext uri="{BB962C8B-B14F-4D97-AF65-F5344CB8AC3E}">
        <p14:creationId xmlns:p14="http://schemas.microsoft.com/office/powerpoint/2010/main" val="1024689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4B28-1F07-3CCD-8CFE-3513A2087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FF20D22F-583D-5F34-C539-CBB796BFC7B3}"/>
              </a:ext>
            </a:extLst>
          </p:cNvPr>
          <p:cNvGrpSpPr/>
          <p:nvPr/>
        </p:nvGrpSpPr>
        <p:grpSpPr>
          <a:xfrm>
            <a:off x="132499" y="700614"/>
            <a:ext cx="8825070" cy="5092183"/>
            <a:chOff x="9455262" y="118736"/>
            <a:chExt cx="10909028" cy="5807297"/>
          </a:xfrm>
        </p:grpSpPr>
        <p:pic>
          <p:nvPicPr>
            <p:cNvPr id="4" name="図 3" descr="ヒストグラム&#10;&#10;自動的に生成された説明">
              <a:extLst>
                <a:ext uri="{FF2B5EF4-FFF2-40B4-BE49-F238E27FC236}">
                  <a16:creationId xmlns:a16="http://schemas.microsoft.com/office/drawing/2014/main" id="{81E6D550-2CDA-5DFF-D688-D7C0A04AB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85570" y="133092"/>
              <a:ext cx="3810000" cy="1892300"/>
            </a:xfrm>
            <a:prstGeom prst="rect">
              <a:avLst/>
            </a:prstGeom>
          </p:spPr>
        </p:pic>
        <p:pic>
          <p:nvPicPr>
            <p:cNvPr id="16" name="図 15" descr="グラフ, ヒストグラム&#10;&#10;自動的に生成された説明">
              <a:extLst>
                <a:ext uri="{FF2B5EF4-FFF2-40B4-BE49-F238E27FC236}">
                  <a16:creationId xmlns:a16="http://schemas.microsoft.com/office/drawing/2014/main" id="{79421E84-7400-0A60-A13C-4B0894389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5262" y="2063294"/>
              <a:ext cx="3810000" cy="1892300"/>
            </a:xfrm>
            <a:prstGeom prst="rect">
              <a:avLst/>
            </a:prstGeom>
          </p:spPr>
        </p:pic>
        <p:pic>
          <p:nvPicPr>
            <p:cNvPr id="18" name="図 17" descr="グラフ, 折れ線グラフ&#10;&#10;自動的に生成された説明">
              <a:extLst>
                <a:ext uri="{FF2B5EF4-FFF2-40B4-BE49-F238E27FC236}">
                  <a16:creationId xmlns:a16="http://schemas.microsoft.com/office/drawing/2014/main" id="{A4689117-3784-9E5A-04D2-20E4B7B1F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55262" y="4033733"/>
              <a:ext cx="3810000" cy="1892300"/>
            </a:xfrm>
            <a:prstGeom prst="rect">
              <a:avLst/>
            </a:prstGeom>
          </p:spPr>
        </p:pic>
        <p:pic>
          <p:nvPicPr>
            <p:cNvPr id="20" name="図 19" descr="グラフィカル ユーザー インターフェイス, グラフ, ヒストグラム&#10;&#10;自動的に生成された説明">
              <a:extLst>
                <a:ext uri="{FF2B5EF4-FFF2-40B4-BE49-F238E27FC236}">
                  <a16:creationId xmlns:a16="http://schemas.microsoft.com/office/drawing/2014/main" id="{65DE6926-5B83-4FAB-47EB-C23A80464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04776" y="3997158"/>
              <a:ext cx="3810000" cy="1892300"/>
            </a:xfrm>
            <a:prstGeom prst="rect">
              <a:avLst/>
            </a:prstGeom>
          </p:spPr>
        </p:pic>
        <p:pic>
          <p:nvPicPr>
            <p:cNvPr id="22" name="図 21" descr="グラフ, 折れ線グラフ, ヒストグラム&#10;&#10;自動的に生成された説明">
              <a:extLst>
                <a:ext uri="{FF2B5EF4-FFF2-40B4-BE49-F238E27FC236}">
                  <a16:creationId xmlns:a16="http://schemas.microsoft.com/office/drawing/2014/main" id="{FC34212F-9374-4465-2AA5-7E6A8A1F4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004776" y="2035936"/>
              <a:ext cx="3810000" cy="1892300"/>
            </a:xfrm>
            <a:prstGeom prst="rect">
              <a:avLst/>
            </a:prstGeom>
          </p:spPr>
        </p:pic>
        <p:pic>
          <p:nvPicPr>
            <p:cNvPr id="24" name="図 23" descr="グラフ, ヒストグラム&#10;&#10;自動的に生成された説明">
              <a:extLst>
                <a:ext uri="{FF2B5EF4-FFF2-40B4-BE49-F238E27FC236}">
                  <a16:creationId xmlns:a16="http://schemas.microsoft.com/office/drawing/2014/main" id="{674E61E6-C52F-6708-210D-E359A3AD6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021915" y="122547"/>
              <a:ext cx="3810000" cy="1892300"/>
            </a:xfrm>
            <a:prstGeom prst="rect">
              <a:avLst/>
            </a:prstGeom>
          </p:spPr>
        </p:pic>
        <p:pic>
          <p:nvPicPr>
            <p:cNvPr id="26" name="図 25" descr="グラフ&#10;&#10;自動的に生成された説明">
              <a:extLst>
                <a:ext uri="{FF2B5EF4-FFF2-40B4-BE49-F238E27FC236}">
                  <a16:creationId xmlns:a16="http://schemas.microsoft.com/office/drawing/2014/main" id="{11837CC5-2C82-DCF7-B1B0-DC33D03E2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554290" y="118736"/>
              <a:ext cx="3810000" cy="1892300"/>
            </a:xfrm>
            <a:prstGeom prst="rect">
              <a:avLst/>
            </a:prstGeom>
          </p:spPr>
        </p:pic>
        <p:pic>
          <p:nvPicPr>
            <p:cNvPr id="28" name="図 27" descr="グラフ, ヒストグラム&#10;&#10;自動的に生成された説明">
              <a:extLst>
                <a:ext uri="{FF2B5EF4-FFF2-40B4-BE49-F238E27FC236}">
                  <a16:creationId xmlns:a16="http://schemas.microsoft.com/office/drawing/2014/main" id="{62F5009E-7BE8-4742-D0E5-EF2508131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554290" y="2045497"/>
              <a:ext cx="3810000" cy="1892300"/>
            </a:xfrm>
            <a:prstGeom prst="rect">
              <a:avLst/>
            </a:prstGeom>
          </p:spPr>
        </p:pic>
        <p:pic>
          <p:nvPicPr>
            <p:cNvPr id="30" name="図 29" descr="グラフ, 折れ線グラフ&#10;&#10;自動的に生成された説明">
              <a:extLst>
                <a:ext uri="{FF2B5EF4-FFF2-40B4-BE49-F238E27FC236}">
                  <a16:creationId xmlns:a16="http://schemas.microsoft.com/office/drawing/2014/main" id="{7596629F-CC14-B69B-CADE-F421CEF98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554290" y="3974372"/>
              <a:ext cx="3810000" cy="1892300"/>
            </a:xfrm>
            <a:prstGeom prst="rect">
              <a:avLst/>
            </a:prstGeom>
          </p:spPr>
        </p:pic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1B0F61-EA60-21AF-7F49-8550F20F7B98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　管理者社員</a:t>
            </a:r>
            <a:r>
              <a:rPr kumimoji="1" lang="en-US" altLang="ja-JP" sz="2800" b="1" dirty="0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 </a:t>
            </a:r>
            <a:r>
              <a:rPr kumimoji="1" lang="ja-JP" altLang="en-US" sz="2800" b="1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測定例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5563F7FA-B313-E8C3-FDD5-CEC78709BEC8}"/>
              </a:ext>
            </a:extLst>
          </p:cNvPr>
          <p:cNvSpPr txBox="1"/>
          <p:nvPr/>
        </p:nvSpPr>
        <p:spPr>
          <a:xfrm>
            <a:off x="593619" y="938111"/>
            <a:ext cx="659521" cy="369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8/24</a:t>
            </a:r>
            <a:endParaRPr kumimoji="1" lang="ja-JP" altLang="en-US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4840FC27-3ED3-7FE9-D535-BEE369F2F16F}"/>
              </a:ext>
            </a:extLst>
          </p:cNvPr>
          <p:cNvSpPr txBox="1"/>
          <p:nvPr/>
        </p:nvSpPr>
        <p:spPr>
          <a:xfrm>
            <a:off x="4630097" y="1026315"/>
            <a:ext cx="713134" cy="369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8/25</a:t>
            </a:r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F720E55-5E7E-E085-2285-8DC779F4470B}"/>
              </a:ext>
            </a:extLst>
          </p:cNvPr>
          <p:cNvSpPr txBox="1"/>
          <p:nvPr/>
        </p:nvSpPr>
        <p:spPr>
          <a:xfrm>
            <a:off x="6993108" y="769792"/>
            <a:ext cx="778272" cy="369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9/1</a:t>
            </a:r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B8F41B7-A999-EC14-BD3D-94CE937937D1}"/>
              </a:ext>
            </a:extLst>
          </p:cNvPr>
          <p:cNvSpPr txBox="1"/>
          <p:nvPr/>
        </p:nvSpPr>
        <p:spPr>
          <a:xfrm>
            <a:off x="324035" y="5831549"/>
            <a:ext cx="8633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>
                <a:solidFill>
                  <a:srgbClr val="FF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管理者社員</a:t>
            </a:r>
            <a:r>
              <a:rPr kumimoji="1" lang="ja-JP" altLang="en-US" sz="1800" b="1">
                <a:solidFill>
                  <a:srgbClr val="FF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：</a:t>
            </a:r>
            <a:endParaRPr kumimoji="1" lang="en-US" altLang="ja-JP" sz="1800" b="1" dirty="0">
              <a:solidFill>
                <a:srgbClr val="FF000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r>
              <a:rPr kumimoji="1" lang="ja-JP" altLang="en-US" b="1">
                <a:solidFill>
                  <a:srgbClr val="FF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活動量が少ない日、多い日がある。発汗量も多い日、少ない日がある。</a:t>
            </a: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FF1E5E-FBE2-AEB7-8B77-3BB10384E4F6}"/>
              </a:ext>
            </a:extLst>
          </p:cNvPr>
          <p:cNvSpPr txBox="1"/>
          <p:nvPr/>
        </p:nvSpPr>
        <p:spPr>
          <a:xfrm>
            <a:off x="2292380" y="594392"/>
            <a:ext cx="65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発汗量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69739F-79E4-6068-2321-4D4672FD5CD8}"/>
              </a:ext>
            </a:extLst>
          </p:cNvPr>
          <p:cNvSpPr txBox="1"/>
          <p:nvPr/>
        </p:nvSpPr>
        <p:spPr>
          <a:xfrm>
            <a:off x="2347799" y="2284647"/>
            <a:ext cx="65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心拍数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6C89A9-DFD0-9A68-C07D-6104034E574F}"/>
              </a:ext>
            </a:extLst>
          </p:cNvPr>
          <p:cNvSpPr txBox="1"/>
          <p:nvPr/>
        </p:nvSpPr>
        <p:spPr>
          <a:xfrm>
            <a:off x="2358553" y="4000428"/>
            <a:ext cx="65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活動量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C002EE2-4D09-4F67-58B6-C7BA4050A996}"/>
              </a:ext>
            </a:extLst>
          </p:cNvPr>
          <p:cNvSpPr txBox="1"/>
          <p:nvPr/>
        </p:nvSpPr>
        <p:spPr>
          <a:xfrm>
            <a:off x="5201834" y="502029"/>
            <a:ext cx="65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発汗量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D84BFBC-5523-3D89-B151-91C0A565EF10}"/>
              </a:ext>
            </a:extLst>
          </p:cNvPr>
          <p:cNvSpPr txBox="1"/>
          <p:nvPr/>
        </p:nvSpPr>
        <p:spPr>
          <a:xfrm>
            <a:off x="5257253" y="2192284"/>
            <a:ext cx="65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心拍数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056F61B-3966-B395-B96A-0BF1A4F6A021}"/>
              </a:ext>
            </a:extLst>
          </p:cNvPr>
          <p:cNvSpPr txBox="1"/>
          <p:nvPr/>
        </p:nvSpPr>
        <p:spPr>
          <a:xfrm>
            <a:off x="5268007" y="3908065"/>
            <a:ext cx="65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活動量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F78A38C-1F21-B7CE-10C3-E3859826523A}"/>
              </a:ext>
            </a:extLst>
          </p:cNvPr>
          <p:cNvSpPr txBox="1"/>
          <p:nvPr/>
        </p:nvSpPr>
        <p:spPr>
          <a:xfrm>
            <a:off x="8138998" y="492793"/>
            <a:ext cx="65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発汗量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11C732-4EA9-615E-8312-AC7B772C87B4}"/>
              </a:ext>
            </a:extLst>
          </p:cNvPr>
          <p:cNvSpPr txBox="1"/>
          <p:nvPr/>
        </p:nvSpPr>
        <p:spPr>
          <a:xfrm>
            <a:off x="8194417" y="2183048"/>
            <a:ext cx="65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心拍数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26DAF7D-8872-D2D9-532A-4786A0F0AE39}"/>
              </a:ext>
            </a:extLst>
          </p:cNvPr>
          <p:cNvSpPr txBox="1"/>
          <p:nvPr/>
        </p:nvSpPr>
        <p:spPr>
          <a:xfrm>
            <a:off x="8205171" y="3898829"/>
            <a:ext cx="65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活動量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BB0694F-827F-89FB-A584-90DE557FD9E2}"/>
              </a:ext>
            </a:extLst>
          </p:cNvPr>
          <p:cNvSpPr txBox="1"/>
          <p:nvPr/>
        </p:nvSpPr>
        <p:spPr>
          <a:xfrm>
            <a:off x="7493791" y="1890065"/>
            <a:ext cx="1304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>
                <a:solidFill>
                  <a:srgbClr val="FF000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●</a:t>
            </a:r>
            <a:r>
              <a:rPr kumimoji="1" lang="en-US" altLang="ja-JP" sz="1200" dirty="0">
                <a:solidFill>
                  <a:srgbClr val="FF000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:</a:t>
            </a:r>
            <a:r>
              <a:rPr kumimoji="1" lang="ja-JP" altLang="en-US" sz="1200">
                <a:solidFill>
                  <a:srgbClr val="FF000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給水アラート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FE290B-03B0-7AD6-C7FD-A5F8585E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Confidential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7035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A9062-A86D-2B28-D999-E6706E56B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F70FA4-3400-9894-E28C-747ADDDD967D}"/>
              </a:ext>
            </a:extLst>
          </p:cNvPr>
          <p:cNvSpPr txBox="1"/>
          <p:nvPr/>
        </p:nvSpPr>
        <p:spPr>
          <a:xfrm>
            <a:off x="255233" y="5977990"/>
            <a:ext cx="5190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>
                <a:solidFill>
                  <a:srgbClr val="FF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作業員：</a:t>
            </a:r>
            <a:endParaRPr kumimoji="1" lang="en-US" altLang="ja-JP" sz="1800" b="1" dirty="0">
              <a:solidFill>
                <a:srgbClr val="FF000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r>
              <a:rPr kumimoji="1" lang="ja-JP" altLang="en-US" b="1">
                <a:solidFill>
                  <a:srgbClr val="FF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常に活動量が高く、発汗量も多い。</a:t>
            </a:r>
            <a:endParaRPr lang="ja-JP" altLang="en-US">
              <a:solidFill>
                <a:srgbClr val="FF0000"/>
              </a:solidFill>
            </a:endParaRP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7BF3129B-335B-6B9F-83CB-1DCC564284B3}"/>
              </a:ext>
            </a:extLst>
          </p:cNvPr>
          <p:cNvGrpSpPr/>
          <p:nvPr/>
        </p:nvGrpSpPr>
        <p:grpSpPr>
          <a:xfrm>
            <a:off x="0" y="676982"/>
            <a:ext cx="9144000" cy="5242118"/>
            <a:chOff x="6460527" y="1008015"/>
            <a:chExt cx="10772066" cy="5609682"/>
          </a:xfrm>
        </p:grpSpPr>
        <p:pic>
          <p:nvPicPr>
            <p:cNvPr id="5" name="図 4" descr="グラフ, 折れ線グラフ, ヒストグラム&#10;&#10;自動的に生成された説明">
              <a:extLst>
                <a:ext uri="{FF2B5EF4-FFF2-40B4-BE49-F238E27FC236}">
                  <a16:creationId xmlns:a16="http://schemas.microsoft.com/office/drawing/2014/main" id="{F9E15F0C-975D-007F-DB07-6803B7F6D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60527" y="2809777"/>
              <a:ext cx="3810000" cy="1892300"/>
            </a:xfrm>
            <a:prstGeom prst="rect">
              <a:avLst/>
            </a:prstGeom>
          </p:spPr>
        </p:pic>
        <p:pic>
          <p:nvPicPr>
            <p:cNvPr id="13" name="図 12" descr="グラフ&#10;&#10;自動的に生成された説明">
              <a:extLst>
                <a:ext uri="{FF2B5EF4-FFF2-40B4-BE49-F238E27FC236}">
                  <a16:creationId xmlns:a16="http://schemas.microsoft.com/office/drawing/2014/main" id="{8C0782A7-069B-068B-6E84-0D42B6F69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527" y="1008015"/>
              <a:ext cx="3810000" cy="1892300"/>
            </a:xfrm>
            <a:prstGeom prst="rect">
              <a:avLst/>
            </a:prstGeom>
          </p:spPr>
        </p:pic>
        <p:pic>
          <p:nvPicPr>
            <p:cNvPr id="16" name="図 15" descr="グラフィカル ユーザー インターフェイス, グラフ, 折れ線グラフ&#10;&#10;自動的に生成された説明">
              <a:extLst>
                <a:ext uri="{FF2B5EF4-FFF2-40B4-BE49-F238E27FC236}">
                  <a16:creationId xmlns:a16="http://schemas.microsoft.com/office/drawing/2014/main" id="{4EE047A5-EA50-6367-C08E-A9A2269BF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0527" y="4725397"/>
              <a:ext cx="3810000" cy="1892300"/>
            </a:xfrm>
            <a:prstGeom prst="rect">
              <a:avLst/>
            </a:prstGeom>
          </p:spPr>
        </p:pic>
        <p:pic>
          <p:nvPicPr>
            <p:cNvPr id="27" name="図 26" descr="グラフ, 折れ線グラフ, ヒストグラム&#10;&#10;自動的に生成された説明">
              <a:extLst>
                <a:ext uri="{FF2B5EF4-FFF2-40B4-BE49-F238E27FC236}">
                  <a16:creationId xmlns:a16="http://schemas.microsoft.com/office/drawing/2014/main" id="{92A6FA3E-2EA3-8A16-F531-DA08B94BA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41560" y="2852095"/>
              <a:ext cx="3810000" cy="1892300"/>
            </a:xfrm>
            <a:prstGeom prst="rect">
              <a:avLst/>
            </a:prstGeom>
          </p:spPr>
        </p:pic>
        <p:pic>
          <p:nvPicPr>
            <p:cNvPr id="30" name="図 29" descr="グラフ, 折れ線グラフ&#10;&#10;自動的に生成された説明">
              <a:extLst>
                <a:ext uri="{FF2B5EF4-FFF2-40B4-BE49-F238E27FC236}">
                  <a16:creationId xmlns:a16="http://schemas.microsoft.com/office/drawing/2014/main" id="{A93DA1A3-D332-5E52-FEC0-42F6752D0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41560" y="4718996"/>
              <a:ext cx="3810000" cy="1892300"/>
            </a:xfrm>
            <a:prstGeom prst="rect">
              <a:avLst/>
            </a:prstGeom>
          </p:spPr>
        </p:pic>
        <p:pic>
          <p:nvPicPr>
            <p:cNvPr id="34" name="図 33" descr="グラフ&#10;&#10;自動的に生成された説明">
              <a:extLst>
                <a:ext uri="{FF2B5EF4-FFF2-40B4-BE49-F238E27FC236}">
                  <a16:creationId xmlns:a16="http://schemas.microsoft.com/office/drawing/2014/main" id="{B38736D8-C8CC-9125-FE8E-3ABD0B009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41560" y="1019854"/>
              <a:ext cx="3810000" cy="1892300"/>
            </a:xfrm>
            <a:prstGeom prst="rect">
              <a:avLst/>
            </a:prstGeom>
          </p:spPr>
        </p:pic>
        <p:pic>
          <p:nvPicPr>
            <p:cNvPr id="38" name="図 37" descr="グラフ, 折れ線グラフ&#10;&#10;自動的に生成された説明">
              <a:extLst>
                <a:ext uri="{FF2B5EF4-FFF2-40B4-BE49-F238E27FC236}">
                  <a16:creationId xmlns:a16="http://schemas.microsoft.com/office/drawing/2014/main" id="{12FE80EC-07D6-CD61-0073-936EF5FE9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408922" y="4718996"/>
              <a:ext cx="3810000" cy="1892300"/>
            </a:xfrm>
            <a:prstGeom prst="rect">
              <a:avLst/>
            </a:prstGeom>
          </p:spPr>
        </p:pic>
        <p:pic>
          <p:nvPicPr>
            <p:cNvPr id="40" name="図 39" descr="グラフ, ヒストグラム&#10;&#10;自動的に生成された説明">
              <a:extLst>
                <a:ext uri="{FF2B5EF4-FFF2-40B4-BE49-F238E27FC236}">
                  <a16:creationId xmlns:a16="http://schemas.microsoft.com/office/drawing/2014/main" id="{1CF49BB2-EA67-89E4-BD55-36228118B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422593" y="2869014"/>
              <a:ext cx="3810000" cy="1892300"/>
            </a:xfrm>
            <a:prstGeom prst="rect">
              <a:avLst/>
            </a:prstGeom>
          </p:spPr>
        </p:pic>
        <p:pic>
          <p:nvPicPr>
            <p:cNvPr id="42" name="図 41" descr="グラフ, ヒストグラム&#10;&#10;自動的に生成された説明">
              <a:extLst>
                <a:ext uri="{FF2B5EF4-FFF2-40B4-BE49-F238E27FC236}">
                  <a16:creationId xmlns:a16="http://schemas.microsoft.com/office/drawing/2014/main" id="{44A9EF29-A2C5-1B5C-D4CA-DA51ECC3C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422593" y="1048363"/>
              <a:ext cx="3810000" cy="189230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BD7B0BF-C9D4-2A68-2408-251878D25DB0}"/>
              </a:ext>
            </a:extLst>
          </p:cNvPr>
          <p:cNvSpPr txBox="1"/>
          <p:nvPr/>
        </p:nvSpPr>
        <p:spPr>
          <a:xfrm>
            <a:off x="2329391" y="859166"/>
            <a:ext cx="426545" cy="311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9/6</a:t>
            </a:r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3758D6D-A31F-B4F9-95B3-544D47B5969A}"/>
              </a:ext>
            </a:extLst>
          </p:cNvPr>
          <p:cNvSpPr txBox="1"/>
          <p:nvPr/>
        </p:nvSpPr>
        <p:spPr>
          <a:xfrm>
            <a:off x="5132622" y="1485333"/>
            <a:ext cx="426545" cy="311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9/9</a:t>
            </a:r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1C1E594-3ADC-E1A5-A3EB-6F32A9F7E2D8}"/>
              </a:ext>
            </a:extLst>
          </p:cNvPr>
          <p:cNvSpPr txBox="1"/>
          <p:nvPr/>
        </p:nvSpPr>
        <p:spPr>
          <a:xfrm>
            <a:off x="8240039" y="939594"/>
            <a:ext cx="524710" cy="311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9/23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BE4F3F8-4B88-D81A-FDF6-4F4AA97D9543}"/>
              </a:ext>
            </a:extLst>
          </p:cNvPr>
          <p:cNvSpPr txBox="1"/>
          <p:nvPr/>
        </p:nvSpPr>
        <p:spPr>
          <a:xfrm>
            <a:off x="2120062" y="576186"/>
            <a:ext cx="65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発汗量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FDEBEE1-20E2-EE4D-B376-872A5051DDEE}"/>
              </a:ext>
            </a:extLst>
          </p:cNvPr>
          <p:cNvSpPr txBox="1"/>
          <p:nvPr/>
        </p:nvSpPr>
        <p:spPr>
          <a:xfrm>
            <a:off x="2162243" y="2285051"/>
            <a:ext cx="65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心拍数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FDAF99C-51DE-CF08-DF2C-6DFA2D356319}"/>
              </a:ext>
            </a:extLst>
          </p:cNvPr>
          <p:cNvSpPr txBox="1"/>
          <p:nvPr/>
        </p:nvSpPr>
        <p:spPr>
          <a:xfrm>
            <a:off x="2219477" y="3996248"/>
            <a:ext cx="65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活動量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480E98A-70D9-0185-74EA-CCA4394703F5}"/>
              </a:ext>
            </a:extLst>
          </p:cNvPr>
          <p:cNvSpPr txBox="1"/>
          <p:nvPr/>
        </p:nvSpPr>
        <p:spPr>
          <a:xfrm>
            <a:off x="5115999" y="550417"/>
            <a:ext cx="65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発汗量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81ACE0C-ABF5-BF38-1F05-E1089E7B8F5E}"/>
              </a:ext>
            </a:extLst>
          </p:cNvPr>
          <p:cNvSpPr txBox="1"/>
          <p:nvPr/>
        </p:nvSpPr>
        <p:spPr>
          <a:xfrm>
            <a:off x="5145589" y="2238869"/>
            <a:ext cx="65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心拍数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AFA0D06-43BE-3623-DD3A-23B1FECEA17F}"/>
              </a:ext>
            </a:extLst>
          </p:cNvPr>
          <p:cNvSpPr txBox="1"/>
          <p:nvPr/>
        </p:nvSpPr>
        <p:spPr>
          <a:xfrm>
            <a:off x="5202989" y="4033912"/>
            <a:ext cx="65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活動量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7A683D1-EB35-FFA0-D3C2-6EFB0866E313}"/>
              </a:ext>
            </a:extLst>
          </p:cNvPr>
          <p:cNvSpPr txBox="1"/>
          <p:nvPr/>
        </p:nvSpPr>
        <p:spPr>
          <a:xfrm>
            <a:off x="8105228" y="576186"/>
            <a:ext cx="65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発汗量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4C3CCF5-BEF6-2780-B8AC-FB2F92836CDF}"/>
              </a:ext>
            </a:extLst>
          </p:cNvPr>
          <p:cNvSpPr txBox="1"/>
          <p:nvPr/>
        </p:nvSpPr>
        <p:spPr>
          <a:xfrm>
            <a:off x="8119698" y="2275814"/>
            <a:ext cx="65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心拍数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D56F2DC-9364-7ED3-C68E-6C74E9575A49}"/>
              </a:ext>
            </a:extLst>
          </p:cNvPr>
          <p:cNvSpPr txBox="1"/>
          <p:nvPr/>
        </p:nvSpPr>
        <p:spPr>
          <a:xfrm>
            <a:off x="8176932" y="4030043"/>
            <a:ext cx="65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活動量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B93EADB-8CE7-2AAF-BEF0-C1499B32B014}"/>
              </a:ext>
            </a:extLst>
          </p:cNvPr>
          <p:cNvSpPr txBox="1"/>
          <p:nvPr/>
        </p:nvSpPr>
        <p:spPr>
          <a:xfrm>
            <a:off x="7493791" y="1890065"/>
            <a:ext cx="1304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>
                <a:solidFill>
                  <a:srgbClr val="FF000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●</a:t>
            </a:r>
            <a:r>
              <a:rPr kumimoji="1" lang="en-US" altLang="ja-JP" sz="1200" dirty="0">
                <a:solidFill>
                  <a:srgbClr val="FF000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:</a:t>
            </a:r>
            <a:r>
              <a:rPr kumimoji="1" lang="ja-JP" altLang="en-US" sz="1200">
                <a:solidFill>
                  <a:srgbClr val="FF000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給水アラート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B4F53B-8383-47AA-478C-043AD6589CA2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　作業員</a:t>
            </a:r>
            <a:r>
              <a:rPr kumimoji="1" lang="en-US" altLang="ja-JP" sz="2800" b="1" dirty="0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 </a:t>
            </a:r>
            <a:r>
              <a:rPr kumimoji="1" lang="ja-JP" altLang="en-US" sz="2800" b="1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測定例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9490AEE8-E4FD-E4C4-3B61-BDC7702CB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Confidential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160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1A448-D611-F3CB-F586-0067CF548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グラフ, 箱ひげ図&#10;&#10;自動的に生成された説明">
            <a:extLst>
              <a:ext uri="{FF2B5EF4-FFF2-40B4-BE49-F238E27FC236}">
                <a16:creationId xmlns:a16="http://schemas.microsoft.com/office/drawing/2014/main" id="{D845659C-A243-73C9-FBAE-CDA6F4D00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00" y="175348"/>
            <a:ext cx="8676404" cy="650730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98AF23-A09D-B2C3-FCDA-DF5D56A3A807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　発汗量測定結果</a:t>
            </a:r>
            <a:r>
              <a:rPr kumimoji="1" lang="en-US" altLang="ja-JP" sz="2800" b="1" dirty="0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 -</a:t>
            </a:r>
            <a:r>
              <a:rPr kumimoji="1" lang="en-US" altLang="ja-JP" sz="2400" b="1" dirty="0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8</a:t>
            </a:r>
            <a:r>
              <a:rPr kumimoji="1" lang="ja-JP" altLang="en-US" sz="2400" b="1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時間あたりの発汗量総量</a:t>
            </a:r>
            <a:r>
              <a:rPr kumimoji="1" lang="en-US" altLang="ja-JP" sz="2400" b="1" dirty="0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-</a:t>
            </a:r>
            <a:endParaRPr kumimoji="1" lang="ja-JP" altLang="en-US" sz="2400" b="1">
              <a:solidFill>
                <a:schemeClr val="bg1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370DC9-75E4-5806-7372-EA54D4CBCAA5}"/>
              </a:ext>
            </a:extLst>
          </p:cNvPr>
          <p:cNvSpPr txBox="1"/>
          <p:nvPr/>
        </p:nvSpPr>
        <p:spPr>
          <a:xfrm>
            <a:off x="1450426" y="1588063"/>
            <a:ext cx="15785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accent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sub1</a:t>
            </a:r>
          </a:p>
          <a:p>
            <a:r>
              <a:rPr kumimoji="1"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活動量が多い管理者社員</a:t>
            </a:r>
            <a:endParaRPr kumimoji="1" lang="en-US" altLang="ja-JP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r>
              <a:rPr kumimoji="1" lang="ja-JP" altLang="en-US" b="1">
                <a:solidFill>
                  <a:srgbClr val="FF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→ 発汗比較的多い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7590E5-9740-4343-CF83-C330484C0006}"/>
              </a:ext>
            </a:extLst>
          </p:cNvPr>
          <p:cNvSpPr txBox="1"/>
          <p:nvPr/>
        </p:nvSpPr>
        <p:spPr>
          <a:xfrm>
            <a:off x="6161060" y="4748979"/>
            <a:ext cx="180130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7030A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sub4 ,</a:t>
            </a:r>
            <a:r>
              <a:rPr kumimoji="1" lang="en-US" altLang="ja-JP" b="1" dirty="0">
                <a:solidFill>
                  <a:schemeClr val="accent6">
                    <a:lumMod val="75000"/>
                  </a:schemeClr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sub5</a:t>
            </a:r>
          </a:p>
          <a:p>
            <a:r>
              <a:rPr kumimoji="1"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活動量が多い作業員</a:t>
            </a:r>
            <a:endParaRPr kumimoji="1" lang="en-US" altLang="ja-JP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r>
              <a:rPr kumimoji="1" lang="ja-JP" altLang="en-US" b="1">
                <a:solidFill>
                  <a:srgbClr val="FF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→ 発汗多い</a:t>
            </a:r>
            <a:endParaRPr kumimoji="1" lang="en-US" altLang="ja-JP" b="1" dirty="0">
              <a:solidFill>
                <a:srgbClr val="FF000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0B260A-757B-F4F6-7668-7BE45B497C6C}"/>
              </a:ext>
            </a:extLst>
          </p:cNvPr>
          <p:cNvSpPr txBox="1"/>
          <p:nvPr/>
        </p:nvSpPr>
        <p:spPr>
          <a:xfrm>
            <a:off x="2647154" y="2779074"/>
            <a:ext cx="180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C0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sub2</a:t>
            </a:r>
          </a:p>
          <a:p>
            <a:r>
              <a:rPr kumimoji="1"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活動量が少ない管理者社員</a:t>
            </a:r>
            <a:endParaRPr kumimoji="1" lang="en-US" altLang="ja-JP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r>
              <a:rPr kumimoji="1" lang="ja-JP" altLang="en-US" b="1">
                <a:solidFill>
                  <a:srgbClr val="FF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→発汗少ない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24A7204-0F91-B0A2-1B72-78661677708A}"/>
              </a:ext>
            </a:extLst>
          </p:cNvPr>
          <p:cNvSpPr txBox="1"/>
          <p:nvPr/>
        </p:nvSpPr>
        <p:spPr>
          <a:xfrm>
            <a:off x="3957631" y="1783237"/>
            <a:ext cx="180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accent4">
                    <a:lumMod val="75000"/>
                  </a:schemeClr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sub3</a:t>
            </a:r>
            <a:r>
              <a:rPr kumimoji="1" lang="en-US" altLang="ja-JP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,</a:t>
            </a:r>
            <a:endParaRPr kumimoji="1" lang="en-US" altLang="ja-JP" b="1" dirty="0">
              <a:solidFill>
                <a:srgbClr val="7030A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r>
              <a:rPr kumimoji="1"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活動量が少ない作業員</a:t>
            </a:r>
            <a:endParaRPr kumimoji="1" lang="en-US" altLang="ja-JP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r>
              <a:rPr kumimoji="1" lang="ja-JP" altLang="en-US" b="1">
                <a:solidFill>
                  <a:srgbClr val="FF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→発汗少ない</a:t>
            </a:r>
          </a:p>
        </p:txBody>
      </p:sp>
      <p:sp>
        <p:nvSpPr>
          <p:cNvPr id="3" name="角丸四角形吹き出し 2">
            <a:extLst>
              <a:ext uri="{FF2B5EF4-FFF2-40B4-BE49-F238E27FC236}">
                <a16:creationId xmlns:a16="http://schemas.microsoft.com/office/drawing/2014/main" id="{94B63242-02C3-46ED-F9CE-391076E96A0E}"/>
              </a:ext>
            </a:extLst>
          </p:cNvPr>
          <p:cNvSpPr/>
          <p:nvPr/>
        </p:nvSpPr>
        <p:spPr>
          <a:xfrm>
            <a:off x="5846158" y="594499"/>
            <a:ext cx="3173565" cy="1349804"/>
          </a:xfrm>
          <a:prstGeom prst="wedgeRoundRectCallout">
            <a:avLst>
              <a:gd name="adj1" fmla="val -55153"/>
              <a:gd name="adj2" fmla="val -1207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>
                <a:solidFill>
                  <a:srgbClr val="FF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作業員は発汗量が多い。</a:t>
            </a:r>
            <a:endParaRPr kumimoji="1" lang="en-US" altLang="ja-JP" sz="2000" b="1" dirty="0">
              <a:solidFill>
                <a:srgbClr val="FF000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r>
              <a:rPr kumimoji="1" lang="ja-JP" altLang="en-US" sz="2000" b="1">
                <a:solidFill>
                  <a:srgbClr val="FF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被験者間、日間で</a:t>
            </a:r>
            <a:r>
              <a:rPr kumimoji="1" lang="en-US" altLang="ja-JP" sz="2000" b="1" dirty="0">
                <a:solidFill>
                  <a:srgbClr val="FF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2</a:t>
            </a:r>
            <a:r>
              <a:rPr kumimoji="1" lang="ja-JP" altLang="en-US" sz="2000" b="1">
                <a:solidFill>
                  <a:srgbClr val="FF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倍以上発汗量が異なることもある。</a:t>
            </a:r>
            <a:endParaRPr kumimoji="1" lang="en-US" altLang="ja-JP" sz="2000" b="1" dirty="0">
              <a:solidFill>
                <a:srgbClr val="FF000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6A4BA0-253F-704E-E9CC-8D1E6B7089F5}"/>
              </a:ext>
            </a:extLst>
          </p:cNvPr>
          <p:cNvSpPr txBox="1"/>
          <p:nvPr/>
        </p:nvSpPr>
        <p:spPr>
          <a:xfrm rot="16200000">
            <a:off x="-1062002" y="3360794"/>
            <a:ext cx="34936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8</a:t>
            </a:r>
            <a:r>
              <a:rPr kumimoji="1" lang="ja-JP" altLang="en-US" sz="16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時間あたりの発汗量</a:t>
            </a:r>
            <a:r>
              <a:rPr kumimoji="1" lang="en-US" altLang="ja-JP" sz="16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[g]</a:t>
            </a:r>
            <a:endParaRPr kumimoji="1" lang="ja-JP" altLang="en-US" sz="160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766FAE-1E1E-7EB2-FB0C-42933A096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Confidential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4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E4859-E024-91C2-28FA-65B9AC956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48E37E8-904B-0159-9ECB-6D6D9789F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879018"/>
            <a:ext cx="9144000" cy="3962507"/>
          </a:xfrm>
          <a:prstGeom prst="rect">
            <a:avLst/>
          </a:prstGeom>
        </p:spPr>
      </p:pic>
      <p:sp>
        <p:nvSpPr>
          <p:cNvPr id="4" name="角丸四角形 3">
            <a:extLst>
              <a:ext uri="{FF2B5EF4-FFF2-40B4-BE49-F238E27FC236}">
                <a16:creationId xmlns:a16="http://schemas.microsoft.com/office/drawing/2014/main" id="{C2D13166-B19E-CBAA-0869-11B0CECD2E8A}"/>
              </a:ext>
            </a:extLst>
          </p:cNvPr>
          <p:cNvSpPr/>
          <p:nvPr/>
        </p:nvSpPr>
        <p:spPr>
          <a:xfrm>
            <a:off x="618836" y="609598"/>
            <a:ext cx="7961745" cy="6040584"/>
          </a:xfrm>
          <a:prstGeom prst="roundRect">
            <a:avLst>
              <a:gd name="adj" fmla="val 964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992231-F30D-0972-F3AF-A078458A7D72}"/>
              </a:ext>
            </a:extLst>
          </p:cNvPr>
          <p:cNvSpPr txBox="1"/>
          <p:nvPr/>
        </p:nvSpPr>
        <p:spPr>
          <a:xfrm>
            <a:off x="785092" y="998400"/>
            <a:ext cx="77954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kumimoji="1" lang="ja-JP" altLang="en-US" sz="2800" b="1">
                <a:latin typeface="Meiryo" panose="020B0604030504040204" pitchFamily="34" charset="-128"/>
                <a:ea typeface="Meiryo" panose="020B0604030504040204" pitchFamily="34" charset="-128"/>
              </a:rPr>
              <a:t>会社概要・現在の事業概要</a:t>
            </a:r>
            <a:endParaRPr kumimoji="1" lang="en-US" altLang="ja-JP" sz="28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Font typeface="+mj-ea"/>
              <a:buAutoNum type="circleNumDbPlain"/>
            </a:pPr>
            <a:endParaRPr kumimoji="1" lang="en-US" altLang="ja-JP" sz="28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800" b="1">
                <a:solidFill>
                  <a:schemeClr val="bg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当社の発汗センサ技術</a:t>
            </a:r>
            <a:endParaRPr kumimoji="1" lang="en-US" altLang="ja-JP" sz="2800" b="1" dirty="0">
              <a:solidFill>
                <a:schemeClr val="bg1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Font typeface="+mj-ea"/>
              <a:buAutoNum type="circleNumDbPlain"/>
            </a:pPr>
            <a:endParaRPr kumimoji="1" lang="en-US" altLang="ja-JP" sz="2800" b="1" dirty="0">
              <a:solidFill>
                <a:schemeClr val="bg1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800" b="1">
                <a:solidFill>
                  <a:schemeClr val="bg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ウェアラブルデバイスによる測定例</a:t>
            </a:r>
            <a:endParaRPr kumimoji="1" lang="en-US" altLang="ja-JP" sz="2800" b="1" dirty="0">
              <a:solidFill>
                <a:schemeClr val="bg1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FBC55F5-361C-2947-B3C1-281B9F2C2382}"/>
              </a:ext>
            </a:extLst>
          </p:cNvPr>
          <p:cNvSpPr txBox="1"/>
          <p:nvPr/>
        </p:nvSpPr>
        <p:spPr>
          <a:xfrm>
            <a:off x="244764" y="283837"/>
            <a:ext cx="1824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sz="2800" b="1" dirty="0">
                <a:latin typeface="Meiryo" panose="020B0604030504040204" pitchFamily="34" charset="-128"/>
                <a:ea typeface="Meiryo" panose="020B0604030504040204" pitchFamily="34" charset="-128"/>
              </a:rPr>
              <a:t>contents</a:t>
            </a:r>
            <a:endParaRPr kumimoji="1" lang="ja-JP" altLang="en-US" sz="28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2086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35825-AC32-9C05-D572-AF361FDBF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, 箱ひげ図&#10;&#10;自動的に生成された説明">
            <a:extLst>
              <a:ext uri="{FF2B5EF4-FFF2-40B4-BE49-F238E27FC236}">
                <a16:creationId xmlns:a16="http://schemas.microsoft.com/office/drawing/2014/main" id="{EFE120EF-C022-E78A-8476-9248C6766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82" y="261610"/>
            <a:ext cx="8795187" cy="659639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540D70-1A44-CE80-1DD4-2ED53FEDFFF8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　発汗と給水の状況</a:t>
            </a:r>
            <a:r>
              <a:rPr kumimoji="1" lang="en-US" altLang="ja-JP" sz="2800" b="1" dirty="0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 </a:t>
            </a:r>
            <a:r>
              <a:rPr kumimoji="1" lang="en-US" altLang="ja-JP" sz="2400" b="1" dirty="0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-1</a:t>
            </a:r>
            <a:r>
              <a:rPr kumimoji="1" lang="ja-JP" altLang="en-US" sz="2400" b="1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日の給水量（アンケート）</a:t>
            </a:r>
            <a:r>
              <a:rPr kumimoji="1" lang="en-US" altLang="ja-JP" sz="2400" b="1" dirty="0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-</a:t>
            </a:r>
            <a:endParaRPr kumimoji="1" lang="ja-JP" altLang="en-US" sz="2400" b="1">
              <a:solidFill>
                <a:schemeClr val="bg1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49E14C-E4C0-72FC-9094-42652C3B929F}"/>
              </a:ext>
            </a:extLst>
          </p:cNvPr>
          <p:cNvSpPr txBox="1"/>
          <p:nvPr/>
        </p:nvSpPr>
        <p:spPr>
          <a:xfrm rot="16200000">
            <a:off x="-1057670" y="3299325"/>
            <a:ext cx="34936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1</a:t>
            </a:r>
            <a:r>
              <a:rPr kumimoji="1" lang="ja-JP" altLang="en-US" sz="16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日の給水量</a:t>
            </a:r>
            <a:r>
              <a:rPr kumimoji="1" lang="en-US" altLang="ja-JP" sz="16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[ml]</a:t>
            </a:r>
            <a:endParaRPr kumimoji="1" lang="ja-JP" altLang="en-US" sz="160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EEE516-2D0A-3359-5C6F-E8EC24D8869D}"/>
              </a:ext>
            </a:extLst>
          </p:cNvPr>
          <p:cNvSpPr txBox="1"/>
          <p:nvPr/>
        </p:nvSpPr>
        <p:spPr>
          <a:xfrm>
            <a:off x="2498253" y="1839640"/>
            <a:ext cx="180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accent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sub1</a:t>
            </a:r>
          </a:p>
          <a:p>
            <a:r>
              <a:rPr kumimoji="1"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発汗量が多いが、給水量も多い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49F7420-B725-C718-0CD1-FC6084DDDDDF}"/>
              </a:ext>
            </a:extLst>
          </p:cNvPr>
          <p:cNvSpPr txBox="1"/>
          <p:nvPr/>
        </p:nvSpPr>
        <p:spPr>
          <a:xfrm>
            <a:off x="5939373" y="1647688"/>
            <a:ext cx="180130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7030A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sub4 ,</a:t>
            </a:r>
            <a:r>
              <a:rPr kumimoji="1" lang="en-US" altLang="ja-JP" b="1" dirty="0">
                <a:solidFill>
                  <a:schemeClr val="accent6">
                    <a:lumMod val="75000"/>
                  </a:schemeClr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sub5</a:t>
            </a:r>
          </a:p>
          <a:p>
            <a:r>
              <a:rPr kumimoji="1"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発汗量が多く、</a:t>
            </a:r>
            <a:endParaRPr kumimoji="1" lang="en-US" altLang="ja-JP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r>
              <a:rPr kumimoji="1"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給水量は少ない。</a:t>
            </a:r>
            <a:endParaRPr kumimoji="1" lang="en-US" altLang="ja-JP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75F67AA-B97D-ABEA-E5C8-5C9EDF2B9D40}"/>
              </a:ext>
            </a:extLst>
          </p:cNvPr>
          <p:cNvSpPr txBox="1"/>
          <p:nvPr/>
        </p:nvSpPr>
        <p:spPr>
          <a:xfrm>
            <a:off x="3162897" y="3896597"/>
            <a:ext cx="180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C0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sub2,</a:t>
            </a:r>
            <a:r>
              <a:rPr kumimoji="1" lang="en-US" altLang="ja-JP" b="1" dirty="0">
                <a:solidFill>
                  <a:schemeClr val="accent4">
                    <a:lumMod val="75000"/>
                  </a:schemeClr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 sub3</a:t>
            </a:r>
            <a:r>
              <a:rPr kumimoji="1" lang="en-US" altLang="ja-JP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,</a:t>
            </a:r>
            <a:endParaRPr kumimoji="1" lang="en-US" altLang="ja-JP" b="1" dirty="0">
              <a:solidFill>
                <a:srgbClr val="C0000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r>
              <a:rPr kumimoji="1"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発汗量が少なく</a:t>
            </a:r>
            <a:endParaRPr kumimoji="1" lang="en-US" altLang="ja-JP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r>
              <a:rPr kumimoji="1"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給水量も少ない。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CDCF951-26C3-F921-0176-CFF9B9E93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Confidential</a:t>
            </a:r>
            <a:endParaRPr kumimoji="1" lang="ja-JP" altLang="en-US"/>
          </a:p>
        </p:txBody>
      </p:sp>
      <p:sp>
        <p:nvSpPr>
          <p:cNvPr id="5" name="角丸四角形吹き出し 4">
            <a:extLst>
              <a:ext uri="{FF2B5EF4-FFF2-40B4-BE49-F238E27FC236}">
                <a16:creationId xmlns:a16="http://schemas.microsoft.com/office/drawing/2014/main" id="{FC30568E-2A63-5FCE-AABB-FE9320A38B3A}"/>
              </a:ext>
            </a:extLst>
          </p:cNvPr>
          <p:cNvSpPr/>
          <p:nvPr/>
        </p:nvSpPr>
        <p:spPr>
          <a:xfrm>
            <a:off x="3291841" y="603658"/>
            <a:ext cx="5701552" cy="1053189"/>
          </a:xfrm>
          <a:prstGeom prst="wedgeRoundRectCallout">
            <a:avLst>
              <a:gd name="adj1" fmla="val -4583"/>
              <a:gd name="adj2" fmla="val 65989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>
                <a:solidFill>
                  <a:srgbClr val="FF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作業員は発汗量が多いが、</a:t>
            </a:r>
            <a:endParaRPr kumimoji="1" lang="en-US" altLang="ja-JP" sz="2000" b="1" dirty="0">
              <a:solidFill>
                <a:srgbClr val="FF000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r>
              <a:rPr kumimoji="1" lang="ja-JP" altLang="en-US" sz="2000" b="1">
                <a:solidFill>
                  <a:srgbClr val="FF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給水量はそれほど多くない。</a:t>
            </a:r>
            <a:endParaRPr kumimoji="1" lang="en-US" altLang="ja-JP" sz="2000" b="1" dirty="0">
              <a:solidFill>
                <a:srgbClr val="FF000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r>
              <a:rPr kumimoji="1" lang="ja-JP" altLang="en-US" sz="2000" b="1">
                <a:solidFill>
                  <a:srgbClr val="FF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→脱水になりやすく熱中症リスクが高い。</a:t>
            </a:r>
            <a:endParaRPr kumimoji="1" lang="en-US" altLang="ja-JP" sz="2000" b="1" dirty="0">
              <a:solidFill>
                <a:srgbClr val="FF000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6143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A1A8A-F92C-A5FB-539E-A4FACF29B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グラフ, 箱ひげ図&#10;&#10;自動的に生成された説明">
            <a:extLst>
              <a:ext uri="{FF2B5EF4-FFF2-40B4-BE49-F238E27FC236}">
                <a16:creationId xmlns:a16="http://schemas.microsoft.com/office/drawing/2014/main" id="{3428B6BF-E053-9C9F-349C-C9A7EDD0B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42" y="304800"/>
            <a:ext cx="8737599" cy="65532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9F0B4BD-FD80-B498-593C-EBF8B2FDBF2A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 </a:t>
            </a:r>
            <a:r>
              <a:rPr kumimoji="1" lang="ja-JP" altLang="en-US" sz="2800" b="1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給水アラートの特徴</a:t>
            </a:r>
            <a:r>
              <a:rPr kumimoji="1" lang="en-US" altLang="ja-JP" sz="2800" b="1" dirty="0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 </a:t>
            </a:r>
            <a:r>
              <a:rPr kumimoji="1" lang="en-US" altLang="ja-JP" sz="2400" b="1" dirty="0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-</a:t>
            </a:r>
            <a:r>
              <a:rPr kumimoji="1" lang="ja-JP" altLang="en-US" sz="2400" b="1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アラート回数</a:t>
            </a:r>
            <a:r>
              <a:rPr kumimoji="1" lang="en-US" altLang="ja-JP" sz="2400" b="1" dirty="0">
                <a:solidFill>
                  <a:schemeClr val="bg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-</a:t>
            </a:r>
            <a:endParaRPr kumimoji="1" lang="ja-JP" altLang="en-US" sz="2400" b="1">
              <a:solidFill>
                <a:schemeClr val="bg1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2CDFA9-E018-BAF4-D719-778BD77BEE39}"/>
              </a:ext>
            </a:extLst>
          </p:cNvPr>
          <p:cNvSpPr txBox="1"/>
          <p:nvPr/>
        </p:nvSpPr>
        <p:spPr>
          <a:xfrm>
            <a:off x="7186582" y="2519800"/>
            <a:ext cx="78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>
                <a:solidFill>
                  <a:srgbClr val="0070C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👎</a:t>
            </a:r>
            <a:endParaRPr kumimoji="1" lang="ja-JP" altLang="en-US" sz="2000" b="1">
              <a:solidFill>
                <a:schemeClr val="accent2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D8A773C-2D45-1775-9A3F-72789D54CD2E}"/>
              </a:ext>
            </a:extLst>
          </p:cNvPr>
          <p:cNvSpPr txBox="1"/>
          <p:nvPr/>
        </p:nvSpPr>
        <p:spPr>
          <a:xfrm>
            <a:off x="1381048" y="2147011"/>
            <a:ext cx="821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>
                <a:solidFill>
                  <a:srgbClr val="0070C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👍</a:t>
            </a:r>
            <a:endParaRPr kumimoji="1" lang="ja-JP" altLang="en-US" b="1">
              <a:solidFill>
                <a:srgbClr val="C0000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B44C015-68DD-C626-B8FB-F45B24797376}"/>
              </a:ext>
            </a:extLst>
          </p:cNvPr>
          <p:cNvSpPr txBox="1"/>
          <p:nvPr/>
        </p:nvSpPr>
        <p:spPr>
          <a:xfrm>
            <a:off x="3476989" y="2492420"/>
            <a:ext cx="821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>
                <a:solidFill>
                  <a:srgbClr val="0070C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👍</a:t>
            </a:r>
            <a:endParaRPr kumimoji="1" lang="ja-JP" altLang="en-US" b="1">
              <a:solidFill>
                <a:srgbClr val="C0000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E37A166-A6D5-CB16-B3A3-76D7DE72AE76}"/>
              </a:ext>
            </a:extLst>
          </p:cNvPr>
          <p:cNvSpPr txBox="1"/>
          <p:nvPr/>
        </p:nvSpPr>
        <p:spPr>
          <a:xfrm rot="16200000">
            <a:off x="-926089" y="3290500"/>
            <a:ext cx="34936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8</a:t>
            </a:r>
            <a:r>
              <a:rPr kumimoji="1"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時間あたりの給水アラート回数</a:t>
            </a:r>
            <a:r>
              <a:rPr kumimoji="1" lang="en-US" altLang="ja-JP" sz="12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[g]</a:t>
            </a:r>
            <a:endParaRPr kumimoji="1" lang="ja-JP" altLang="en-US" sz="120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C081C4B-00E8-E591-7F4B-D2F2766DF79A}"/>
              </a:ext>
            </a:extLst>
          </p:cNvPr>
          <p:cNvSpPr txBox="1"/>
          <p:nvPr/>
        </p:nvSpPr>
        <p:spPr>
          <a:xfrm>
            <a:off x="1259526" y="2621036"/>
            <a:ext cx="180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accent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sub1</a:t>
            </a:r>
          </a:p>
          <a:p>
            <a:r>
              <a:rPr kumimoji="1"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発汗量が多いが、給水量も多い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2D6EFC3-6ED5-2F5C-BA36-BB3BCCF55034}"/>
              </a:ext>
            </a:extLst>
          </p:cNvPr>
          <p:cNvSpPr txBox="1"/>
          <p:nvPr/>
        </p:nvSpPr>
        <p:spPr>
          <a:xfrm>
            <a:off x="6967745" y="3166293"/>
            <a:ext cx="180130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7030A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sub4 ,</a:t>
            </a:r>
            <a:r>
              <a:rPr kumimoji="1" lang="en-US" altLang="ja-JP" b="1" dirty="0">
                <a:solidFill>
                  <a:schemeClr val="accent6">
                    <a:lumMod val="75000"/>
                  </a:schemeClr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sub5</a:t>
            </a:r>
          </a:p>
          <a:p>
            <a:r>
              <a:rPr kumimoji="1"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発汗量が多く、</a:t>
            </a:r>
            <a:endParaRPr kumimoji="1" lang="en-US" altLang="ja-JP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r>
              <a:rPr kumimoji="1"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給水量は少ない。</a:t>
            </a:r>
            <a:endParaRPr kumimoji="1" lang="en-US" altLang="ja-JP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10AD002-57F3-85BA-FBDD-3BF785F70D7D}"/>
              </a:ext>
            </a:extLst>
          </p:cNvPr>
          <p:cNvSpPr txBox="1"/>
          <p:nvPr/>
        </p:nvSpPr>
        <p:spPr>
          <a:xfrm>
            <a:off x="3361116" y="3083800"/>
            <a:ext cx="180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C0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sub2,</a:t>
            </a:r>
            <a:r>
              <a:rPr kumimoji="1" lang="en-US" altLang="ja-JP" b="1" dirty="0">
                <a:solidFill>
                  <a:schemeClr val="accent4">
                    <a:lumMod val="75000"/>
                  </a:schemeClr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 sub3</a:t>
            </a:r>
            <a:r>
              <a:rPr kumimoji="1" lang="en-US" altLang="ja-JP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,</a:t>
            </a:r>
            <a:endParaRPr kumimoji="1" lang="en-US" altLang="ja-JP" b="1" dirty="0">
              <a:solidFill>
                <a:srgbClr val="C0000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r>
              <a:rPr kumimoji="1"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発汗量が少なく</a:t>
            </a:r>
            <a:endParaRPr kumimoji="1" lang="en-US" altLang="ja-JP" b="1" dirty="0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r>
              <a:rPr kumimoji="1" lang="ja-JP" altLang="en-US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給水量も少ない。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38F7050-6302-EAD7-DDA6-4EC01A2D2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Confidential</a:t>
            </a:r>
            <a:endParaRPr kumimoji="1" lang="ja-JP" altLang="en-US"/>
          </a:p>
        </p:txBody>
      </p:sp>
      <p:sp>
        <p:nvSpPr>
          <p:cNvPr id="13" name="角丸四角形吹き出し 12">
            <a:extLst>
              <a:ext uri="{FF2B5EF4-FFF2-40B4-BE49-F238E27FC236}">
                <a16:creationId xmlns:a16="http://schemas.microsoft.com/office/drawing/2014/main" id="{C9820F2D-183B-EC17-A8D9-8F3A57872DA5}"/>
              </a:ext>
            </a:extLst>
          </p:cNvPr>
          <p:cNvSpPr/>
          <p:nvPr/>
        </p:nvSpPr>
        <p:spPr>
          <a:xfrm>
            <a:off x="682244" y="666284"/>
            <a:ext cx="5216283" cy="1091692"/>
          </a:xfrm>
          <a:prstGeom prst="wedgeRoundRectCallout">
            <a:avLst>
              <a:gd name="adj1" fmla="val 54860"/>
              <a:gd name="adj2" fmla="val 14613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>
                <a:solidFill>
                  <a:srgbClr val="FF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水分不足が疑われる被験者は、アラート回数が多い。</a:t>
            </a:r>
            <a:endParaRPr kumimoji="1" lang="en-US" altLang="ja-JP" sz="2000" b="1" dirty="0">
              <a:solidFill>
                <a:srgbClr val="FF000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r>
              <a:rPr kumimoji="1" lang="ja-JP" altLang="en-US" sz="2000" b="1">
                <a:solidFill>
                  <a:srgbClr val="FF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→ アラートに従い水分補給を意識すべき！</a:t>
            </a:r>
            <a:endParaRPr kumimoji="1" lang="en-US" altLang="ja-JP" sz="2000" b="1" dirty="0">
              <a:solidFill>
                <a:srgbClr val="FF000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5192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パイ 24">
            <a:extLst>
              <a:ext uri="{FF2B5EF4-FFF2-40B4-BE49-F238E27FC236}">
                <a16:creationId xmlns:a16="http://schemas.microsoft.com/office/drawing/2014/main" id="{E513B6C6-E378-9141-A154-0B2C8D6D5782}"/>
              </a:ext>
            </a:extLst>
          </p:cNvPr>
          <p:cNvSpPr/>
          <p:nvPr/>
        </p:nvSpPr>
        <p:spPr>
          <a:xfrm>
            <a:off x="5099948" y="2785452"/>
            <a:ext cx="4251959" cy="4554560"/>
          </a:xfrm>
          <a:prstGeom prst="pie">
            <a:avLst>
              <a:gd name="adj1" fmla="val 13758963"/>
              <a:gd name="adj2" fmla="val 1894290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2AACF48-5B66-B740-810D-D1AADCDBB588}"/>
              </a:ext>
            </a:extLst>
          </p:cNvPr>
          <p:cNvSpPr/>
          <p:nvPr/>
        </p:nvSpPr>
        <p:spPr>
          <a:xfrm>
            <a:off x="0" y="1"/>
            <a:ext cx="9144000" cy="558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サブタイトル 2">
            <a:extLst>
              <a:ext uri="{FF2B5EF4-FFF2-40B4-BE49-F238E27FC236}">
                <a16:creationId xmlns:a16="http://schemas.microsoft.com/office/drawing/2014/main" id="{2E004CBB-92F1-1E45-A858-8DF0B3AF595D}"/>
              </a:ext>
            </a:extLst>
          </p:cNvPr>
          <p:cNvSpPr txBox="1">
            <a:spLocks/>
          </p:cNvSpPr>
          <p:nvPr/>
        </p:nvSpPr>
        <p:spPr>
          <a:xfrm>
            <a:off x="145229" y="127112"/>
            <a:ext cx="7585896" cy="30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>
                <a:solidFill>
                  <a:schemeClr val="bg1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小学校体育の授業中の複数人同時発汗測定</a:t>
            </a:r>
            <a:endParaRPr lang="ja-JP" altLang="en-US" sz="2000" dirty="0">
              <a:solidFill>
                <a:schemeClr val="bg1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B239ED7-42BE-4D43-B194-AAF50BBEC001}"/>
              </a:ext>
            </a:extLst>
          </p:cNvPr>
          <p:cNvSpPr txBox="1"/>
          <p:nvPr/>
        </p:nvSpPr>
        <p:spPr>
          <a:xfrm>
            <a:off x="88715" y="734953"/>
            <a:ext cx="60294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●</a:t>
            </a:r>
            <a:r>
              <a:rPr kumimoji="1" lang="en-US" altLang="ja-JP" sz="2400" b="1" dirty="0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9</a:t>
            </a:r>
            <a:r>
              <a:rPr kumimoji="1" lang="ja-JP" altLang="en-US" sz="2400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月中旬</a:t>
            </a:r>
            <a:endParaRPr kumimoji="1" lang="en-US" altLang="ja-JP" sz="2400" b="1" dirty="0"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  <a:p>
            <a:r>
              <a:rPr kumimoji="1" lang="ja-JP" altLang="en-US" sz="2400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●場所：埼玉県内の小学校</a:t>
            </a:r>
            <a:r>
              <a:rPr kumimoji="1" lang="en-US" altLang="ja-JP" sz="2400" b="1" dirty="0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(</a:t>
            </a:r>
            <a:r>
              <a:rPr kumimoji="1" lang="ja-JP" altLang="en-US" sz="2400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屋外グランド</a:t>
            </a:r>
            <a:r>
              <a:rPr kumimoji="1" lang="en-US" altLang="ja-JP" sz="2400" b="1" dirty="0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)</a:t>
            </a:r>
            <a:endParaRPr kumimoji="1" lang="ja-JP" altLang="en-US" sz="2400" b="1"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  <a:p>
            <a:r>
              <a:rPr kumimoji="1" lang="ja-JP" altLang="en-US" sz="2400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●被験者：小学校</a:t>
            </a:r>
            <a:r>
              <a:rPr kumimoji="1" lang="en-US" altLang="ja-JP" sz="2400" b="1" dirty="0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3</a:t>
            </a:r>
            <a:r>
              <a:rPr kumimoji="1" lang="ja-JP" altLang="en-US" sz="2400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年生</a:t>
            </a:r>
            <a:endParaRPr kumimoji="1" lang="en-US" altLang="ja-JP" sz="2400" b="1" dirty="0"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  <a:p>
            <a:r>
              <a:rPr kumimoji="1" lang="ja-JP" altLang="en-US" sz="2400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　　　　　男子</a:t>
            </a:r>
            <a:r>
              <a:rPr kumimoji="1" lang="en-US" altLang="ja-JP" sz="2400" b="1" dirty="0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5</a:t>
            </a:r>
            <a:r>
              <a:rPr kumimoji="1" lang="ja-JP" altLang="en-US" sz="2400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名、女子</a:t>
            </a:r>
            <a:r>
              <a:rPr kumimoji="1" lang="en-US" altLang="ja-JP" sz="2400" b="1" dirty="0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5</a:t>
            </a:r>
            <a:r>
              <a:rPr kumimoji="1" lang="ja-JP" altLang="en-US" sz="2400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名</a:t>
            </a:r>
            <a:endParaRPr kumimoji="1" lang="en-US" altLang="ja-JP" sz="2400" b="1" dirty="0"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  <a:p>
            <a:r>
              <a:rPr kumimoji="1" lang="ja-JP" altLang="en-US" sz="2400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●使用機器：ウェアラブル発汗センサ</a:t>
            </a:r>
            <a:endParaRPr kumimoji="1" lang="en-US" altLang="ja-JP" sz="2400" b="1" dirty="0"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  <a:p>
            <a:r>
              <a:rPr kumimoji="1" lang="ja-JP" altLang="en-US" sz="2400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　　　　　　</a:t>
            </a:r>
            <a:r>
              <a:rPr kumimoji="1" lang="en-US" altLang="ja-JP" sz="2400" b="1" dirty="0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SKW-1000</a:t>
            </a: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D3D349D7-2534-E448-A999-4D5C6DA27D96}"/>
              </a:ext>
            </a:extLst>
          </p:cNvPr>
          <p:cNvSpPr/>
          <p:nvPr/>
        </p:nvSpPr>
        <p:spPr>
          <a:xfrm>
            <a:off x="6720760" y="3976637"/>
            <a:ext cx="463187" cy="531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EC60302-7729-AA44-8773-1A77F8CACF8E}"/>
              </a:ext>
            </a:extLst>
          </p:cNvPr>
          <p:cNvSpPr txBox="1"/>
          <p:nvPr/>
        </p:nvSpPr>
        <p:spPr>
          <a:xfrm>
            <a:off x="5937903" y="2229607"/>
            <a:ext cx="3045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発汗センサ</a:t>
            </a:r>
            <a:r>
              <a:rPr kumimoji="1" lang="en-US" altLang="ja-JP" sz="2000" b="1" dirty="0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4</a:t>
            </a:r>
            <a:r>
              <a:rPr kumimoji="1" lang="ja-JP" altLang="en-US" sz="2000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台（</a:t>
            </a:r>
            <a:r>
              <a:rPr kumimoji="1" lang="en-US" altLang="ja-JP" sz="2000" b="1" dirty="0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4</a:t>
            </a:r>
            <a:r>
              <a:rPr kumimoji="1" lang="ja-JP" altLang="en-US" sz="2000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人）</a:t>
            </a:r>
            <a:endParaRPr kumimoji="1" lang="en-US" altLang="ja-JP" sz="2000" b="1" dirty="0"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</p:txBody>
      </p:sp>
      <p:sp>
        <p:nvSpPr>
          <p:cNvPr id="13" name="円柱 12">
            <a:extLst>
              <a:ext uri="{FF2B5EF4-FFF2-40B4-BE49-F238E27FC236}">
                <a16:creationId xmlns:a16="http://schemas.microsoft.com/office/drawing/2014/main" id="{DDA2FACD-7995-EA4B-A356-47EF101B7E72}"/>
              </a:ext>
            </a:extLst>
          </p:cNvPr>
          <p:cNvSpPr/>
          <p:nvPr/>
        </p:nvSpPr>
        <p:spPr>
          <a:xfrm rot="12600000">
            <a:off x="6988061" y="3660789"/>
            <a:ext cx="164610" cy="16921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12A9F3F9-F58F-4945-B794-B1FB3AF61561}"/>
              </a:ext>
            </a:extLst>
          </p:cNvPr>
          <p:cNvSpPr/>
          <p:nvPr/>
        </p:nvSpPr>
        <p:spPr>
          <a:xfrm>
            <a:off x="6878473" y="4170310"/>
            <a:ext cx="169302" cy="1504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5E455DD2-505A-E94A-B5EC-A5C703380B45}"/>
              </a:ext>
            </a:extLst>
          </p:cNvPr>
          <p:cNvSpPr/>
          <p:nvPr/>
        </p:nvSpPr>
        <p:spPr>
          <a:xfrm>
            <a:off x="6958689" y="3812716"/>
            <a:ext cx="72190" cy="193346"/>
          </a:xfrm>
          <a:custGeom>
            <a:avLst/>
            <a:gdLst>
              <a:gd name="connsiteX0" fmla="*/ 0 w 72190"/>
              <a:gd name="connsiteY0" fmla="*/ 193346 h 193346"/>
              <a:gd name="connsiteX1" fmla="*/ 16042 w 72190"/>
              <a:gd name="connsiteY1" fmla="*/ 121156 h 193346"/>
              <a:gd name="connsiteX2" fmla="*/ 40106 w 72190"/>
              <a:gd name="connsiteY2" fmla="*/ 48967 h 193346"/>
              <a:gd name="connsiteX3" fmla="*/ 64169 w 72190"/>
              <a:gd name="connsiteY3" fmla="*/ 840 h 193346"/>
              <a:gd name="connsiteX4" fmla="*/ 72190 w 72190"/>
              <a:gd name="connsiteY4" fmla="*/ 840 h 19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90" h="193346">
                <a:moveTo>
                  <a:pt x="0" y="193346"/>
                </a:moveTo>
                <a:cubicBezTo>
                  <a:pt x="4580" y="170447"/>
                  <a:pt x="9245" y="143812"/>
                  <a:pt x="16042" y="121156"/>
                </a:cubicBezTo>
                <a:cubicBezTo>
                  <a:pt x="16067" y="121071"/>
                  <a:pt x="36081" y="61040"/>
                  <a:pt x="40106" y="48967"/>
                </a:cubicBezTo>
                <a:cubicBezTo>
                  <a:pt x="46630" y="29395"/>
                  <a:pt x="48620" y="16390"/>
                  <a:pt x="64169" y="840"/>
                </a:cubicBezTo>
                <a:cubicBezTo>
                  <a:pt x="66060" y="-1051"/>
                  <a:pt x="69516" y="840"/>
                  <a:pt x="72190" y="8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6E3ABD5D-270E-E24E-BFA2-7BF989D2629A}"/>
              </a:ext>
            </a:extLst>
          </p:cNvPr>
          <p:cNvSpPr/>
          <p:nvPr/>
        </p:nvSpPr>
        <p:spPr>
          <a:xfrm>
            <a:off x="6143244" y="3976637"/>
            <a:ext cx="463187" cy="531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柱 16">
            <a:extLst>
              <a:ext uri="{FF2B5EF4-FFF2-40B4-BE49-F238E27FC236}">
                <a16:creationId xmlns:a16="http://schemas.microsoft.com/office/drawing/2014/main" id="{39B6AEA3-F3D0-B243-8D91-6149673E1978}"/>
              </a:ext>
            </a:extLst>
          </p:cNvPr>
          <p:cNvSpPr/>
          <p:nvPr/>
        </p:nvSpPr>
        <p:spPr>
          <a:xfrm rot="12600000">
            <a:off x="6410545" y="3660789"/>
            <a:ext cx="164610" cy="16921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DE75A242-2B5B-014C-B16E-E55BAEF3A980}"/>
              </a:ext>
            </a:extLst>
          </p:cNvPr>
          <p:cNvSpPr/>
          <p:nvPr/>
        </p:nvSpPr>
        <p:spPr>
          <a:xfrm>
            <a:off x="6300957" y="4170310"/>
            <a:ext cx="169302" cy="1504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3B5272B-7AD4-BF4B-BC88-B19FDE7143CC}"/>
              </a:ext>
            </a:extLst>
          </p:cNvPr>
          <p:cNvSpPr/>
          <p:nvPr/>
        </p:nvSpPr>
        <p:spPr>
          <a:xfrm>
            <a:off x="6381173" y="3812716"/>
            <a:ext cx="72190" cy="193346"/>
          </a:xfrm>
          <a:custGeom>
            <a:avLst/>
            <a:gdLst>
              <a:gd name="connsiteX0" fmla="*/ 0 w 72190"/>
              <a:gd name="connsiteY0" fmla="*/ 193346 h 193346"/>
              <a:gd name="connsiteX1" fmla="*/ 16042 w 72190"/>
              <a:gd name="connsiteY1" fmla="*/ 121156 h 193346"/>
              <a:gd name="connsiteX2" fmla="*/ 40106 w 72190"/>
              <a:gd name="connsiteY2" fmla="*/ 48967 h 193346"/>
              <a:gd name="connsiteX3" fmla="*/ 64169 w 72190"/>
              <a:gd name="connsiteY3" fmla="*/ 840 h 193346"/>
              <a:gd name="connsiteX4" fmla="*/ 72190 w 72190"/>
              <a:gd name="connsiteY4" fmla="*/ 840 h 19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90" h="193346">
                <a:moveTo>
                  <a:pt x="0" y="193346"/>
                </a:moveTo>
                <a:cubicBezTo>
                  <a:pt x="4580" y="170447"/>
                  <a:pt x="9245" y="143812"/>
                  <a:pt x="16042" y="121156"/>
                </a:cubicBezTo>
                <a:cubicBezTo>
                  <a:pt x="16067" y="121071"/>
                  <a:pt x="36081" y="61040"/>
                  <a:pt x="40106" y="48967"/>
                </a:cubicBezTo>
                <a:cubicBezTo>
                  <a:pt x="46630" y="29395"/>
                  <a:pt x="48620" y="16390"/>
                  <a:pt x="64169" y="840"/>
                </a:cubicBezTo>
                <a:cubicBezTo>
                  <a:pt x="66060" y="-1051"/>
                  <a:pt x="69516" y="840"/>
                  <a:pt x="72190" y="8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5C995768-307C-B746-9B7E-E82B0131642D}"/>
              </a:ext>
            </a:extLst>
          </p:cNvPr>
          <p:cNvCxnSpPr/>
          <p:nvPr/>
        </p:nvCxnSpPr>
        <p:spPr>
          <a:xfrm>
            <a:off x="6374837" y="4647746"/>
            <a:ext cx="231594" cy="256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A12FF9B0-5BE6-0C48-BAD0-4251E56D0653}"/>
              </a:ext>
            </a:extLst>
          </p:cNvPr>
          <p:cNvCxnSpPr>
            <a:cxnSpLocks/>
          </p:cNvCxnSpPr>
          <p:nvPr/>
        </p:nvCxnSpPr>
        <p:spPr>
          <a:xfrm>
            <a:off x="6952353" y="4647746"/>
            <a:ext cx="0" cy="248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33026F9-419A-FF4F-B8F8-BF9068DC7E91}"/>
              </a:ext>
            </a:extLst>
          </p:cNvPr>
          <p:cNvSpPr txBox="1"/>
          <p:nvPr/>
        </p:nvSpPr>
        <p:spPr>
          <a:xfrm>
            <a:off x="7900765" y="5999528"/>
            <a:ext cx="683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PC</a:t>
            </a:r>
          </a:p>
        </p:txBody>
      </p:sp>
      <p:sp>
        <p:nvSpPr>
          <p:cNvPr id="2" name="スマイル 1">
            <a:extLst>
              <a:ext uri="{FF2B5EF4-FFF2-40B4-BE49-F238E27FC236}">
                <a16:creationId xmlns:a16="http://schemas.microsoft.com/office/drawing/2014/main" id="{F89F4D12-AF26-D741-A1DD-0F3EBA0C5341}"/>
              </a:ext>
            </a:extLst>
          </p:cNvPr>
          <p:cNvSpPr/>
          <p:nvPr/>
        </p:nvSpPr>
        <p:spPr>
          <a:xfrm>
            <a:off x="5946600" y="2710819"/>
            <a:ext cx="856473" cy="81052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>
            <a:extLst>
              <a:ext uri="{FF2B5EF4-FFF2-40B4-BE49-F238E27FC236}">
                <a16:creationId xmlns:a16="http://schemas.microsoft.com/office/drawing/2014/main" id="{1944943B-2475-954B-938C-AF530DD30F58}"/>
              </a:ext>
            </a:extLst>
          </p:cNvPr>
          <p:cNvSpPr/>
          <p:nvPr/>
        </p:nvSpPr>
        <p:spPr>
          <a:xfrm>
            <a:off x="7920910" y="3976637"/>
            <a:ext cx="463187" cy="531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柱 28">
            <a:extLst>
              <a:ext uri="{FF2B5EF4-FFF2-40B4-BE49-F238E27FC236}">
                <a16:creationId xmlns:a16="http://schemas.microsoft.com/office/drawing/2014/main" id="{617E2E86-9283-BE4D-82A4-9E5FDA1C26CA}"/>
              </a:ext>
            </a:extLst>
          </p:cNvPr>
          <p:cNvSpPr/>
          <p:nvPr/>
        </p:nvSpPr>
        <p:spPr>
          <a:xfrm rot="12600000">
            <a:off x="8188211" y="3660789"/>
            <a:ext cx="164610" cy="16921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>
            <a:extLst>
              <a:ext uri="{FF2B5EF4-FFF2-40B4-BE49-F238E27FC236}">
                <a16:creationId xmlns:a16="http://schemas.microsoft.com/office/drawing/2014/main" id="{5AE9FD4F-5857-9E41-AF46-7544E9018DF3}"/>
              </a:ext>
            </a:extLst>
          </p:cNvPr>
          <p:cNvSpPr/>
          <p:nvPr/>
        </p:nvSpPr>
        <p:spPr>
          <a:xfrm>
            <a:off x="8078623" y="4170310"/>
            <a:ext cx="169302" cy="1504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D87709DE-AAE7-D44E-B628-5AFCFAC8B4C0}"/>
              </a:ext>
            </a:extLst>
          </p:cNvPr>
          <p:cNvSpPr/>
          <p:nvPr/>
        </p:nvSpPr>
        <p:spPr>
          <a:xfrm>
            <a:off x="8158839" y="3812716"/>
            <a:ext cx="72190" cy="193346"/>
          </a:xfrm>
          <a:custGeom>
            <a:avLst/>
            <a:gdLst>
              <a:gd name="connsiteX0" fmla="*/ 0 w 72190"/>
              <a:gd name="connsiteY0" fmla="*/ 193346 h 193346"/>
              <a:gd name="connsiteX1" fmla="*/ 16042 w 72190"/>
              <a:gd name="connsiteY1" fmla="*/ 121156 h 193346"/>
              <a:gd name="connsiteX2" fmla="*/ 40106 w 72190"/>
              <a:gd name="connsiteY2" fmla="*/ 48967 h 193346"/>
              <a:gd name="connsiteX3" fmla="*/ 64169 w 72190"/>
              <a:gd name="connsiteY3" fmla="*/ 840 h 193346"/>
              <a:gd name="connsiteX4" fmla="*/ 72190 w 72190"/>
              <a:gd name="connsiteY4" fmla="*/ 840 h 19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90" h="193346">
                <a:moveTo>
                  <a:pt x="0" y="193346"/>
                </a:moveTo>
                <a:cubicBezTo>
                  <a:pt x="4580" y="170447"/>
                  <a:pt x="9245" y="143812"/>
                  <a:pt x="16042" y="121156"/>
                </a:cubicBezTo>
                <a:cubicBezTo>
                  <a:pt x="16067" y="121071"/>
                  <a:pt x="36081" y="61040"/>
                  <a:pt x="40106" y="48967"/>
                </a:cubicBezTo>
                <a:cubicBezTo>
                  <a:pt x="46630" y="29395"/>
                  <a:pt x="48620" y="16390"/>
                  <a:pt x="64169" y="840"/>
                </a:cubicBezTo>
                <a:cubicBezTo>
                  <a:pt x="66060" y="-1051"/>
                  <a:pt x="69516" y="840"/>
                  <a:pt x="72190" y="8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>
            <a:extLst>
              <a:ext uri="{FF2B5EF4-FFF2-40B4-BE49-F238E27FC236}">
                <a16:creationId xmlns:a16="http://schemas.microsoft.com/office/drawing/2014/main" id="{084CA246-83CA-BD45-B389-DD159BDB2C33}"/>
              </a:ext>
            </a:extLst>
          </p:cNvPr>
          <p:cNvSpPr/>
          <p:nvPr/>
        </p:nvSpPr>
        <p:spPr>
          <a:xfrm>
            <a:off x="7343394" y="3976637"/>
            <a:ext cx="463187" cy="531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柱 32">
            <a:extLst>
              <a:ext uri="{FF2B5EF4-FFF2-40B4-BE49-F238E27FC236}">
                <a16:creationId xmlns:a16="http://schemas.microsoft.com/office/drawing/2014/main" id="{8FF2E5AF-338C-634C-B58A-8A40B8C5A303}"/>
              </a:ext>
            </a:extLst>
          </p:cNvPr>
          <p:cNvSpPr/>
          <p:nvPr/>
        </p:nvSpPr>
        <p:spPr>
          <a:xfrm rot="12600000">
            <a:off x="7610695" y="3660789"/>
            <a:ext cx="164610" cy="16921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B81299E6-D95B-4D44-853C-390336DF716F}"/>
              </a:ext>
            </a:extLst>
          </p:cNvPr>
          <p:cNvSpPr/>
          <p:nvPr/>
        </p:nvSpPr>
        <p:spPr>
          <a:xfrm>
            <a:off x="7501107" y="4170310"/>
            <a:ext cx="169302" cy="1504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736CB299-E4A3-D94D-BBE1-177D796F4CC9}"/>
              </a:ext>
            </a:extLst>
          </p:cNvPr>
          <p:cNvSpPr/>
          <p:nvPr/>
        </p:nvSpPr>
        <p:spPr>
          <a:xfrm>
            <a:off x="7581323" y="3812716"/>
            <a:ext cx="72190" cy="193346"/>
          </a:xfrm>
          <a:custGeom>
            <a:avLst/>
            <a:gdLst>
              <a:gd name="connsiteX0" fmla="*/ 0 w 72190"/>
              <a:gd name="connsiteY0" fmla="*/ 193346 h 193346"/>
              <a:gd name="connsiteX1" fmla="*/ 16042 w 72190"/>
              <a:gd name="connsiteY1" fmla="*/ 121156 h 193346"/>
              <a:gd name="connsiteX2" fmla="*/ 40106 w 72190"/>
              <a:gd name="connsiteY2" fmla="*/ 48967 h 193346"/>
              <a:gd name="connsiteX3" fmla="*/ 64169 w 72190"/>
              <a:gd name="connsiteY3" fmla="*/ 840 h 193346"/>
              <a:gd name="connsiteX4" fmla="*/ 72190 w 72190"/>
              <a:gd name="connsiteY4" fmla="*/ 840 h 19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90" h="193346">
                <a:moveTo>
                  <a:pt x="0" y="193346"/>
                </a:moveTo>
                <a:cubicBezTo>
                  <a:pt x="4580" y="170447"/>
                  <a:pt x="9245" y="143812"/>
                  <a:pt x="16042" y="121156"/>
                </a:cubicBezTo>
                <a:cubicBezTo>
                  <a:pt x="16067" y="121071"/>
                  <a:pt x="36081" y="61040"/>
                  <a:pt x="40106" y="48967"/>
                </a:cubicBezTo>
                <a:cubicBezTo>
                  <a:pt x="46630" y="29395"/>
                  <a:pt x="48620" y="16390"/>
                  <a:pt x="64169" y="840"/>
                </a:cubicBezTo>
                <a:cubicBezTo>
                  <a:pt x="66060" y="-1051"/>
                  <a:pt x="69516" y="840"/>
                  <a:pt x="72190" y="8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D772D46F-4288-AF41-BC27-BD939BCC8300}"/>
              </a:ext>
            </a:extLst>
          </p:cNvPr>
          <p:cNvCxnSpPr>
            <a:cxnSpLocks/>
          </p:cNvCxnSpPr>
          <p:nvPr/>
        </p:nvCxnSpPr>
        <p:spPr>
          <a:xfrm flipH="1">
            <a:off x="7630201" y="4630999"/>
            <a:ext cx="295875" cy="288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スマイル 36">
            <a:extLst>
              <a:ext uri="{FF2B5EF4-FFF2-40B4-BE49-F238E27FC236}">
                <a16:creationId xmlns:a16="http://schemas.microsoft.com/office/drawing/2014/main" id="{B046DC9C-3E99-1A41-A7C4-468BEE77818D}"/>
              </a:ext>
            </a:extLst>
          </p:cNvPr>
          <p:cNvSpPr/>
          <p:nvPr/>
        </p:nvSpPr>
        <p:spPr>
          <a:xfrm>
            <a:off x="6678120" y="2699389"/>
            <a:ext cx="856473" cy="81052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スマイル 37">
            <a:extLst>
              <a:ext uri="{FF2B5EF4-FFF2-40B4-BE49-F238E27FC236}">
                <a16:creationId xmlns:a16="http://schemas.microsoft.com/office/drawing/2014/main" id="{C9E15610-6B61-F549-8441-75AC64FE128C}"/>
              </a:ext>
            </a:extLst>
          </p:cNvPr>
          <p:cNvSpPr/>
          <p:nvPr/>
        </p:nvSpPr>
        <p:spPr>
          <a:xfrm>
            <a:off x="7306801" y="2710819"/>
            <a:ext cx="856473" cy="81052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スマイル 38">
            <a:extLst>
              <a:ext uri="{FF2B5EF4-FFF2-40B4-BE49-F238E27FC236}">
                <a16:creationId xmlns:a16="http://schemas.microsoft.com/office/drawing/2014/main" id="{832618CD-60C1-9A40-A7C7-9C8B69E30BA9}"/>
              </a:ext>
            </a:extLst>
          </p:cNvPr>
          <p:cNvSpPr/>
          <p:nvPr/>
        </p:nvSpPr>
        <p:spPr>
          <a:xfrm>
            <a:off x="8007366" y="2703625"/>
            <a:ext cx="856473" cy="81052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172458B6-FB0C-2744-A8FF-63AD2AFE68CF}"/>
              </a:ext>
            </a:extLst>
          </p:cNvPr>
          <p:cNvCxnSpPr>
            <a:cxnSpLocks/>
          </p:cNvCxnSpPr>
          <p:nvPr/>
        </p:nvCxnSpPr>
        <p:spPr>
          <a:xfrm>
            <a:off x="7500993" y="4624886"/>
            <a:ext cx="0" cy="248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E4C8F45-E180-494B-ADE6-C4499C221E11}"/>
              </a:ext>
            </a:extLst>
          </p:cNvPr>
          <p:cNvSpPr txBox="1"/>
          <p:nvPr/>
        </p:nvSpPr>
        <p:spPr>
          <a:xfrm rot="19028667">
            <a:off x="7813432" y="4471664"/>
            <a:ext cx="1341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30m</a:t>
            </a:r>
            <a:r>
              <a:rPr kumimoji="1" lang="ja-JP" altLang="en-US" sz="2000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程度</a:t>
            </a:r>
            <a:endParaRPr kumimoji="1" lang="en-US" altLang="ja-JP" sz="2000" b="1" dirty="0"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CC81C0A6-0C26-0841-A15B-0CBF04FD8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6" y="3667845"/>
            <a:ext cx="1724249" cy="2625538"/>
          </a:xfrm>
          <a:prstGeom prst="rect">
            <a:avLst/>
          </a:prstGeom>
        </p:spPr>
      </p:pic>
      <p:sp>
        <p:nvSpPr>
          <p:cNvPr id="45" name="角丸四角形 44">
            <a:extLst>
              <a:ext uri="{FF2B5EF4-FFF2-40B4-BE49-F238E27FC236}">
                <a16:creationId xmlns:a16="http://schemas.microsoft.com/office/drawing/2014/main" id="{331C5384-B648-D64B-8DF1-55B6C315892E}"/>
              </a:ext>
            </a:extLst>
          </p:cNvPr>
          <p:cNvSpPr/>
          <p:nvPr/>
        </p:nvSpPr>
        <p:spPr>
          <a:xfrm>
            <a:off x="6550602" y="4964412"/>
            <a:ext cx="1254894" cy="950930"/>
          </a:xfrm>
          <a:prstGeom prst="roundRect">
            <a:avLst>
              <a:gd name="adj" fmla="val 94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平行四辺形 45">
            <a:extLst>
              <a:ext uri="{FF2B5EF4-FFF2-40B4-BE49-F238E27FC236}">
                <a16:creationId xmlns:a16="http://schemas.microsoft.com/office/drawing/2014/main" id="{CD451DBE-746B-4E41-9BEC-FADE453811E8}"/>
              </a:ext>
            </a:extLst>
          </p:cNvPr>
          <p:cNvSpPr/>
          <p:nvPr/>
        </p:nvSpPr>
        <p:spPr>
          <a:xfrm>
            <a:off x="6314625" y="5992035"/>
            <a:ext cx="1490872" cy="369248"/>
          </a:xfrm>
          <a:prstGeom prst="parallelogram">
            <a:avLst>
              <a:gd name="adj" fmla="val 56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角丸四角形 46">
            <a:extLst>
              <a:ext uri="{FF2B5EF4-FFF2-40B4-BE49-F238E27FC236}">
                <a16:creationId xmlns:a16="http://schemas.microsoft.com/office/drawing/2014/main" id="{4DC300AC-495F-104F-8EB0-2996C837CC06}"/>
              </a:ext>
            </a:extLst>
          </p:cNvPr>
          <p:cNvSpPr/>
          <p:nvPr/>
        </p:nvSpPr>
        <p:spPr>
          <a:xfrm>
            <a:off x="6682119" y="5094317"/>
            <a:ext cx="1006416" cy="6966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FEEEA91-5D74-B847-86DE-A03B799F8F76}"/>
              </a:ext>
            </a:extLst>
          </p:cNvPr>
          <p:cNvSpPr txBox="1"/>
          <p:nvPr/>
        </p:nvSpPr>
        <p:spPr>
          <a:xfrm>
            <a:off x="145229" y="3230861"/>
            <a:ext cx="2302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頚部にセンサ装着</a:t>
            </a:r>
            <a:endParaRPr kumimoji="1" lang="en-US" altLang="ja-JP" sz="2000" b="1" dirty="0"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46C0387-4690-20BE-9A7C-27658F220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878" y="3630971"/>
            <a:ext cx="3443427" cy="2671070"/>
          </a:xfrm>
          <a:prstGeom prst="rect">
            <a:avLst/>
          </a:prstGeom>
        </p:spPr>
      </p:pic>
      <p:sp>
        <p:nvSpPr>
          <p:cNvPr id="49" name="円/楕円 48">
            <a:extLst>
              <a:ext uri="{FF2B5EF4-FFF2-40B4-BE49-F238E27FC236}">
                <a16:creationId xmlns:a16="http://schemas.microsoft.com/office/drawing/2014/main" id="{523C77DC-C1BA-9241-BA39-F35EDB3192EA}"/>
              </a:ext>
            </a:extLst>
          </p:cNvPr>
          <p:cNvSpPr/>
          <p:nvPr/>
        </p:nvSpPr>
        <p:spPr>
          <a:xfrm>
            <a:off x="3984813" y="4688284"/>
            <a:ext cx="881732" cy="856622"/>
          </a:xfrm>
          <a:prstGeom prst="ellipse">
            <a:avLst/>
          </a:prstGeom>
          <a:noFill/>
          <a:ln w="38100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39CF7CE-BE68-0943-9536-69D7D95EA455}"/>
              </a:ext>
            </a:extLst>
          </p:cNvPr>
          <p:cNvSpPr txBox="1"/>
          <p:nvPr/>
        </p:nvSpPr>
        <p:spPr>
          <a:xfrm>
            <a:off x="3441937" y="5256240"/>
            <a:ext cx="683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PC</a:t>
            </a:r>
          </a:p>
        </p:txBody>
      </p:sp>
    </p:spTree>
    <p:extLst>
      <p:ext uri="{BB962C8B-B14F-4D97-AF65-F5344CB8AC3E}">
        <p14:creationId xmlns:p14="http://schemas.microsoft.com/office/powerpoint/2010/main" val="195265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2AACF48-5B66-B740-810D-D1AADCDBB588}"/>
              </a:ext>
            </a:extLst>
          </p:cNvPr>
          <p:cNvSpPr/>
          <p:nvPr/>
        </p:nvSpPr>
        <p:spPr>
          <a:xfrm>
            <a:off x="0" y="1"/>
            <a:ext cx="9144000" cy="558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サブタイトル 2">
            <a:extLst>
              <a:ext uri="{FF2B5EF4-FFF2-40B4-BE49-F238E27FC236}">
                <a16:creationId xmlns:a16="http://schemas.microsoft.com/office/drawing/2014/main" id="{2E004CBB-92F1-1E45-A858-8DF0B3AF595D}"/>
              </a:ext>
            </a:extLst>
          </p:cNvPr>
          <p:cNvSpPr txBox="1">
            <a:spLocks/>
          </p:cNvSpPr>
          <p:nvPr/>
        </p:nvSpPr>
        <p:spPr>
          <a:xfrm>
            <a:off x="145229" y="127112"/>
            <a:ext cx="7585896" cy="30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>
                <a:solidFill>
                  <a:schemeClr val="bg1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小学校体育の授業中の複数人同時発汗測定</a:t>
            </a:r>
            <a:endParaRPr lang="ja-JP" altLang="en-US" sz="2000" dirty="0">
              <a:solidFill>
                <a:schemeClr val="bg1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4C325789-B565-D446-A44B-E96E0B660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60" y="1380315"/>
            <a:ext cx="2425463" cy="175964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3203CF1-76DD-BA44-AC55-41BE5F8FA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210" y="1375575"/>
            <a:ext cx="1718542" cy="179115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5A22931-00AC-9A4E-9925-54C65B2E0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637" y="1390075"/>
            <a:ext cx="1629451" cy="1813223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93A69F77-A59C-0840-AC3F-5F6F59080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478" y="4101674"/>
            <a:ext cx="2864047" cy="2450679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36D6F552-21AA-2940-B460-507D5DEB6C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5227" y="4101620"/>
            <a:ext cx="2819758" cy="2435916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A153334B-57EF-4446-B371-FC30EB604F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245" y="4101620"/>
            <a:ext cx="2819758" cy="2435916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EBDC9E7A-11AA-0245-A3B8-DB911A22A4CF}"/>
              </a:ext>
            </a:extLst>
          </p:cNvPr>
          <p:cNvSpPr txBox="1"/>
          <p:nvPr/>
        </p:nvSpPr>
        <p:spPr>
          <a:xfrm>
            <a:off x="1877853" y="6461816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時間</a:t>
            </a:r>
            <a:r>
              <a:rPr kumimoji="1" lang="en-US" altLang="ja-JP" sz="1600" dirty="0"/>
              <a:t>[min]</a:t>
            </a:r>
            <a:endParaRPr kumimoji="1" lang="ja-JP" altLang="en-US" sz="160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EB71D67-2C15-2249-B965-1E336AC02840}"/>
              </a:ext>
            </a:extLst>
          </p:cNvPr>
          <p:cNvSpPr txBox="1"/>
          <p:nvPr/>
        </p:nvSpPr>
        <p:spPr>
          <a:xfrm>
            <a:off x="4758358" y="6472344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時間</a:t>
            </a:r>
            <a:r>
              <a:rPr kumimoji="1" lang="en-US" altLang="ja-JP" sz="1600" dirty="0"/>
              <a:t>[min]</a:t>
            </a:r>
            <a:endParaRPr kumimoji="1" lang="ja-JP" altLang="en-US" sz="160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45D9FA5-5B28-7A45-8F48-CF6FD53D830E}"/>
              </a:ext>
            </a:extLst>
          </p:cNvPr>
          <p:cNvSpPr txBox="1"/>
          <p:nvPr/>
        </p:nvSpPr>
        <p:spPr>
          <a:xfrm>
            <a:off x="7933945" y="6472344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時間</a:t>
            </a:r>
            <a:r>
              <a:rPr kumimoji="1" lang="en-US" altLang="ja-JP" sz="1600" dirty="0"/>
              <a:t>[min]</a:t>
            </a:r>
            <a:endParaRPr kumimoji="1" lang="ja-JP" altLang="en-US" sz="160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5E286A39-BA9E-394A-B058-D49E72ADFB6A}"/>
              </a:ext>
            </a:extLst>
          </p:cNvPr>
          <p:cNvSpPr txBox="1"/>
          <p:nvPr/>
        </p:nvSpPr>
        <p:spPr>
          <a:xfrm rot="16200000">
            <a:off x="-1017951" y="5072214"/>
            <a:ext cx="2533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頚部発汗量</a:t>
            </a:r>
            <a:r>
              <a:rPr kumimoji="1" lang="en-US" altLang="ja-JP" sz="1600" dirty="0"/>
              <a:t>[mg/(㎠</a:t>
            </a:r>
            <a:r>
              <a:rPr kumimoji="1" lang="ja-JP" altLang="en-US" sz="1600"/>
              <a:t>・</a:t>
            </a:r>
            <a:r>
              <a:rPr kumimoji="1" lang="en-US" altLang="ja-JP" sz="1600" dirty="0"/>
              <a:t>min)]</a:t>
            </a:r>
            <a:endParaRPr kumimoji="1" lang="ja-JP" altLang="en-US" sz="160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39874A3-B2EF-994D-8934-E46958584D7F}"/>
              </a:ext>
            </a:extLst>
          </p:cNvPr>
          <p:cNvSpPr txBox="1"/>
          <p:nvPr/>
        </p:nvSpPr>
        <p:spPr>
          <a:xfrm rot="16200000">
            <a:off x="1873499" y="5101277"/>
            <a:ext cx="2533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頚部発汗量</a:t>
            </a:r>
            <a:r>
              <a:rPr kumimoji="1" lang="en-US" altLang="ja-JP" sz="1600" dirty="0"/>
              <a:t>[mg/(㎠</a:t>
            </a:r>
            <a:r>
              <a:rPr kumimoji="1" lang="ja-JP" altLang="en-US" sz="1600"/>
              <a:t>・</a:t>
            </a:r>
            <a:r>
              <a:rPr kumimoji="1" lang="en-US" altLang="ja-JP" sz="1600" dirty="0"/>
              <a:t>min)]</a:t>
            </a:r>
            <a:endParaRPr kumimoji="1" lang="ja-JP" altLang="en-US" sz="160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A60A7B03-41A6-8F42-957B-C3E5B95408C5}"/>
              </a:ext>
            </a:extLst>
          </p:cNvPr>
          <p:cNvSpPr txBox="1"/>
          <p:nvPr/>
        </p:nvSpPr>
        <p:spPr>
          <a:xfrm rot="16200000">
            <a:off x="4831645" y="5072214"/>
            <a:ext cx="2533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頚部発汗量</a:t>
            </a:r>
            <a:r>
              <a:rPr kumimoji="1" lang="en-US" altLang="ja-JP" sz="1600" dirty="0"/>
              <a:t>[mg/(㎠</a:t>
            </a:r>
            <a:r>
              <a:rPr kumimoji="1" lang="ja-JP" altLang="en-US" sz="1600"/>
              <a:t>・</a:t>
            </a:r>
            <a:r>
              <a:rPr kumimoji="1" lang="en-US" altLang="ja-JP" sz="1600" dirty="0"/>
              <a:t>min)]</a:t>
            </a:r>
            <a:endParaRPr kumimoji="1" lang="ja-JP" altLang="en-US" sz="1600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293122CF-C4D4-C949-82A5-6397251DC9D4}"/>
              </a:ext>
            </a:extLst>
          </p:cNvPr>
          <p:cNvSpPr/>
          <p:nvPr/>
        </p:nvSpPr>
        <p:spPr>
          <a:xfrm>
            <a:off x="1433651" y="729491"/>
            <a:ext cx="1093349" cy="55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531F1E00-209A-8740-89E8-F5C8A86FD8B6}"/>
              </a:ext>
            </a:extLst>
          </p:cNvPr>
          <p:cNvSpPr/>
          <p:nvPr/>
        </p:nvSpPr>
        <p:spPr>
          <a:xfrm>
            <a:off x="2527001" y="727447"/>
            <a:ext cx="433199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322BF52C-FE5D-EC45-BFAE-9F3F4A782B51}"/>
              </a:ext>
            </a:extLst>
          </p:cNvPr>
          <p:cNvSpPr/>
          <p:nvPr/>
        </p:nvSpPr>
        <p:spPr>
          <a:xfrm>
            <a:off x="97159" y="727447"/>
            <a:ext cx="7493929" cy="55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3AB49E98-CB6A-DF45-8667-DC56F673377B}"/>
              </a:ext>
            </a:extLst>
          </p:cNvPr>
          <p:cNvSpPr/>
          <p:nvPr/>
        </p:nvSpPr>
        <p:spPr>
          <a:xfrm>
            <a:off x="4956843" y="732913"/>
            <a:ext cx="433199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5D4EE815-A478-154F-854C-535368EAA558}"/>
              </a:ext>
            </a:extLst>
          </p:cNvPr>
          <p:cNvSpPr/>
          <p:nvPr/>
        </p:nvSpPr>
        <p:spPr>
          <a:xfrm>
            <a:off x="1405890" y="4274820"/>
            <a:ext cx="148590" cy="1874520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468E650B-2DC4-B945-A49D-786729855E8E}"/>
              </a:ext>
            </a:extLst>
          </p:cNvPr>
          <p:cNvSpPr/>
          <p:nvPr/>
        </p:nvSpPr>
        <p:spPr>
          <a:xfrm>
            <a:off x="2194560" y="4274820"/>
            <a:ext cx="148590" cy="1874520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FE47D18C-3C9B-E94F-95A2-52EF16F50ACD}"/>
              </a:ext>
            </a:extLst>
          </p:cNvPr>
          <p:cNvSpPr/>
          <p:nvPr/>
        </p:nvSpPr>
        <p:spPr>
          <a:xfrm>
            <a:off x="4263308" y="4274820"/>
            <a:ext cx="148590" cy="1874520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702F28F6-79C4-984B-8920-06A00393E6E2}"/>
              </a:ext>
            </a:extLst>
          </p:cNvPr>
          <p:cNvSpPr/>
          <p:nvPr/>
        </p:nvSpPr>
        <p:spPr>
          <a:xfrm>
            <a:off x="5051978" y="4274820"/>
            <a:ext cx="148590" cy="1874520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A21B40DA-C72C-EF46-AFD5-49587C7232D8}"/>
              </a:ext>
            </a:extLst>
          </p:cNvPr>
          <p:cNvSpPr/>
          <p:nvPr/>
        </p:nvSpPr>
        <p:spPr>
          <a:xfrm>
            <a:off x="7335710" y="4274820"/>
            <a:ext cx="148590" cy="1874520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B021A663-7B5F-F24E-849B-B484690DC400}"/>
              </a:ext>
            </a:extLst>
          </p:cNvPr>
          <p:cNvSpPr/>
          <p:nvPr/>
        </p:nvSpPr>
        <p:spPr>
          <a:xfrm>
            <a:off x="8124380" y="4274820"/>
            <a:ext cx="148590" cy="1874520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A0F0B17C-3D11-914B-9F27-E121259FA5DD}"/>
              </a:ext>
            </a:extLst>
          </p:cNvPr>
          <p:cNvSpPr txBox="1"/>
          <p:nvPr/>
        </p:nvSpPr>
        <p:spPr>
          <a:xfrm>
            <a:off x="1465711" y="83757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短距離走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7C62CE3-88BE-1E4A-AFCF-AAD3DA9AF46B}"/>
              </a:ext>
            </a:extLst>
          </p:cNvPr>
          <p:cNvSpPr txBox="1"/>
          <p:nvPr/>
        </p:nvSpPr>
        <p:spPr>
          <a:xfrm>
            <a:off x="265561" y="83757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準備体操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2645CB7-083C-3E43-A30B-696DC024F07E}"/>
              </a:ext>
            </a:extLst>
          </p:cNvPr>
          <p:cNvSpPr txBox="1"/>
          <p:nvPr/>
        </p:nvSpPr>
        <p:spPr>
          <a:xfrm>
            <a:off x="3158793" y="85687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セストボール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CB8EB858-6FE6-9C4C-A196-336E60270AD8}"/>
              </a:ext>
            </a:extLst>
          </p:cNvPr>
          <p:cNvSpPr txBox="1"/>
          <p:nvPr/>
        </p:nvSpPr>
        <p:spPr>
          <a:xfrm>
            <a:off x="2440410" y="87356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休憩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A8A9A6D7-FFBC-F642-B97C-6B66C54940DD}"/>
              </a:ext>
            </a:extLst>
          </p:cNvPr>
          <p:cNvSpPr txBox="1"/>
          <p:nvPr/>
        </p:nvSpPr>
        <p:spPr>
          <a:xfrm>
            <a:off x="4890112" y="83757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休憩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8544AA5E-46B1-EB48-B37B-6C5EDA38A8C9}"/>
              </a:ext>
            </a:extLst>
          </p:cNvPr>
          <p:cNvSpPr txBox="1"/>
          <p:nvPr/>
        </p:nvSpPr>
        <p:spPr>
          <a:xfrm>
            <a:off x="5951425" y="841163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ドリブル走</a:t>
            </a:r>
          </a:p>
        </p:txBody>
      </p: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E865C670-4654-AC4E-80A6-970E59296C93}"/>
              </a:ext>
            </a:extLst>
          </p:cNvPr>
          <p:cNvCxnSpPr>
            <a:stCxn id="70" idx="2"/>
          </p:cNvCxnSpPr>
          <p:nvPr/>
        </p:nvCxnSpPr>
        <p:spPr>
          <a:xfrm flipH="1">
            <a:off x="1556048" y="1176124"/>
            <a:ext cx="412365" cy="58807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033C075D-0D50-924D-8DE5-C005CB406C78}"/>
              </a:ext>
            </a:extLst>
          </p:cNvPr>
          <p:cNvCxnSpPr>
            <a:cxnSpLocks/>
            <a:stCxn id="72" idx="2"/>
          </p:cNvCxnSpPr>
          <p:nvPr/>
        </p:nvCxnSpPr>
        <p:spPr>
          <a:xfrm>
            <a:off x="3866679" y="1195433"/>
            <a:ext cx="87713" cy="58754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14B6C5B1-D3F5-654E-AF8C-09DA41F57D00}"/>
              </a:ext>
            </a:extLst>
          </p:cNvPr>
          <p:cNvCxnSpPr>
            <a:cxnSpLocks/>
            <a:stCxn id="75" idx="2"/>
          </p:cNvCxnSpPr>
          <p:nvPr/>
        </p:nvCxnSpPr>
        <p:spPr>
          <a:xfrm>
            <a:off x="6556719" y="1179717"/>
            <a:ext cx="83723" cy="648984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D9786E27-85BF-584E-9122-80440D0135EF}"/>
              </a:ext>
            </a:extLst>
          </p:cNvPr>
          <p:cNvSpPr txBox="1"/>
          <p:nvPr/>
        </p:nvSpPr>
        <p:spPr>
          <a:xfrm>
            <a:off x="690564" y="394788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男子の代表例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67D2FC14-FB18-324F-87D8-4E88938973F2}"/>
              </a:ext>
            </a:extLst>
          </p:cNvPr>
          <p:cNvSpPr txBox="1"/>
          <p:nvPr/>
        </p:nvSpPr>
        <p:spPr>
          <a:xfrm>
            <a:off x="3410956" y="3936266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発汗量の多い女子の例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D33073AA-7535-D445-98D7-66D46F1AF68E}"/>
              </a:ext>
            </a:extLst>
          </p:cNvPr>
          <p:cNvSpPr txBox="1"/>
          <p:nvPr/>
        </p:nvSpPr>
        <p:spPr>
          <a:xfrm>
            <a:off x="6510278" y="3914535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発汗量の少ない女子の例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249554D7-AC21-8047-B436-8C0858DC8AC2}"/>
              </a:ext>
            </a:extLst>
          </p:cNvPr>
          <p:cNvSpPr txBox="1"/>
          <p:nvPr/>
        </p:nvSpPr>
        <p:spPr>
          <a:xfrm>
            <a:off x="130494" y="3466132"/>
            <a:ext cx="8821478" cy="3385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/>
              <a:t>結果（代表例）</a:t>
            </a:r>
            <a:endParaRPr kumimoji="1"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380639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1"/>
            <a:ext cx="9144000" cy="558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45229" y="127112"/>
            <a:ext cx="5072230" cy="30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>
                <a:solidFill>
                  <a:schemeClr val="bg1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会社概要</a:t>
            </a:r>
            <a:endParaRPr lang="ja-JP" altLang="en-US" sz="2000" dirty="0">
              <a:solidFill>
                <a:schemeClr val="bg1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3829" y="548788"/>
            <a:ext cx="148153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商号</a:t>
            </a:r>
            <a:r>
              <a:rPr lang="ja-JP" altLang="en-US" sz="2400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ja-JP" altLang="en-US" sz="240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</a:p>
          <a:p>
            <a:r>
              <a:rPr lang="en-US" altLang="ja-JP" sz="1100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 </a:t>
            </a:r>
          </a:p>
          <a:p>
            <a:r>
              <a:rPr lang="ja-JP" altLang="en-US" sz="240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資本金</a:t>
            </a:r>
            <a:endParaRPr lang="en-US" altLang="ja-JP" sz="2400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en-US" altLang="ja-JP" sz="1100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</a:p>
          <a:p>
            <a:r>
              <a:rPr lang="ja-JP" altLang="en-US" sz="240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所在地</a:t>
            </a:r>
            <a:endParaRPr lang="en-US" altLang="ja-JP" sz="2400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endParaRPr lang="en-US" altLang="ja-JP" sz="2400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endParaRPr lang="en-US" altLang="ja-JP" sz="2400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en-US" altLang="ja-JP" sz="1600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sz="160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endParaRPr lang="en-US" altLang="ja-JP" sz="1600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240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代表者</a:t>
            </a:r>
            <a:endParaRPr lang="en-US" altLang="ja-JP" sz="2400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endParaRPr lang="en-US" altLang="ja-JP" sz="1600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endParaRPr lang="en-US" altLang="ja-JP" sz="1600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240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顧問</a:t>
            </a:r>
            <a:endParaRPr lang="en-US" altLang="ja-JP" sz="2400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endParaRPr lang="en-US" altLang="ja-JP" sz="2400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endParaRPr lang="en-US" altLang="ja-JP" sz="2400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endParaRPr lang="en-US" altLang="ja-JP" sz="1400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140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endParaRPr lang="en-US" altLang="ja-JP" sz="1400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endParaRPr lang="en-US" altLang="ja-JP" sz="1400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240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許認可</a:t>
            </a:r>
            <a:endParaRPr lang="ja-JP" altLang="en-US" sz="2400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76901" y="532460"/>
            <a:ext cx="7509251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株式会社　スキノス　（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SKINOS Co., Ltd.</a:t>
            </a: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）　</a:t>
            </a:r>
          </a:p>
          <a:p>
            <a: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</a:p>
          <a:p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4,425</a:t>
            </a: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万円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</a:p>
          <a:p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〒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386-0017  </a:t>
            </a: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長野県上田市踏入二丁目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16</a:t>
            </a: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番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24</a:t>
            </a: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号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信州大学オープンベンチャー・イノベーションセンター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107</a:t>
            </a: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号室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百瀬　英哉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代表取締役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,</a:t>
            </a:r>
            <a:r>
              <a:rPr lang="ja-JP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医学博士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 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大橋　俊夫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信州大学医学部メディカル・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ヘルスイノベーション講座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ja-JP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特任教授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坂口　正雄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長野高専名誉教授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第二種医療機器製造販売業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（許可番号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20B2X10018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）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古物商許可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（長野県公安委員会　第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481101900032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号）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2F8475C-7F6B-EF49-AE40-2A0CEC64F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159" y="4958336"/>
            <a:ext cx="3592841" cy="1899663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0608AFE-6E61-6642-96E2-2E932E14B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42055"/>
            <a:ext cx="2057400" cy="365125"/>
          </a:xfrm>
        </p:spPr>
        <p:txBody>
          <a:bodyPr/>
          <a:lstStyle/>
          <a:p>
            <a:fld id="{5F1021A1-9BCE-654D-882C-89216AC2DA0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00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1"/>
            <a:ext cx="9144000" cy="558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45229" y="127112"/>
            <a:ext cx="2894305" cy="30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>
                <a:solidFill>
                  <a:schemeClr val="bg1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スキノスとは？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8583" y="2456716"/>
            <a:ext cx="187340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1981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　</a:t>
            </a:r>
          </a:p>
          <a:p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1985 </a:t>
            </a:r>
          </a:p>
          <a:p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1988〜1992</a:t>
            </a:r>
          </a:p>
          <a:p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1991</a:t>
            </a:r>
          </a:p>
          <a:p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1993〜1997</a:t>
            </a:r>
          </a:p>
          <a:p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1998〜</a:t>
            </a:r>
          </a:p>
          <a:p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1998</a:t>
            </a:r>
          </a:p>
          <a:p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	</a:t>
            </a:r>
          </a:p>
          <a:p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2003	</a:t>
            </a:r>
          </a:p>
          <a:p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2018</a:t>
            </a:r>
          </a:p>
          <a:p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2019</a:t>
            </a:r>
          </a:p>
          <a:p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2020	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61004" y="2456716"/>
            <a:ext cx="703458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国立長野高専、信州大学医学部を中心に発汗計開発を開始　　</a:t>
            </a:r>
          </a:p>
          <a:p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（株）スズケンが開発に参画、製造販売</a:t>
            </a:r>
          </a:p>
          <a:p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精神性発汗現象に関する研究会</a:t>
            </a:r>
          </a:p>
          <a:p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医療用具の承認を</a:t>
            </a:r>
            <a:r>
              <a:rPr lang="ja-JP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得る。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((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株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)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スズケン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/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販売名： </a:t>
            </a:r>
            <a:r>
              <a:rPr lang="en-US" altLang="ja-JP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Perspiro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OSS-100)</a:t>
            </a:r>
          </a:p>
          <a:p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日本発汗研究会を開催</a:t>
            </a:r>
          </a:p>
          <a:p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日本発汗学会を設立</a:t>
            </a:r>
          </a:p>
          <a:p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信州大学（大橋俊夫教授）と長野高専（坂口正雄教授）は、</a:t>
            </a:r>
          </a:p>
          <a:p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大学発ベンチャー（株）スキノスを設立。</a:t>
            </a:r>
          </a:p>
          <a:p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差分方式発汗計（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SKA-2000,SKD-2000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）の製造・販売を開始</a:t>
            </a:r>
          </a:p>
          <a:p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差分方式発汗計の医療機器</a:t>
            </a:r>
            <a:r>
              <a:rPr lang="ja-JP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承認。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((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株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)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スキノス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/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販売名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:SKD-2000M)</a:t>
            </a:r>
          </a:p>
          <a:p>
            <a:r>
              <a:rPr lang="ja-JP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発汗計を用いた発汗検査が、全身温熱発汗試験（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D239-4</a:t>
            </a:r>
            <a:r>
              <a:rPr lang="ja-JP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）の一手法として保険収載。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「信州大学発ベンチャー」の称号を受ける。</a:t>
            </a:r>
          </a:p>
          <a:p>
            <a:r>
              <a:rPr lang="ja-JP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第二種医療機器製造販売業（長野県）を取得。</a:t>
            </a:r>
          </a:p>
          <a:p>
            <a:r>
              <a:rPr lang="ja-JP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古物商許可を取得。</a:t>
            </a:r>
          </a:p>
          <a:p>
            <a:r>
              <a:rPr lang="ja-JP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換気カプセル形発汗計」の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JIS</a:t>
            </a:r>
            <a:r>
              <a:rPr lang="ja-JP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規格制定。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17" y="802551"/>
            <a:ext cx="3758250" cy="960005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258583" y="623753"/>
            <a:ext cx="4919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chemeClr val="accent1">
                    <a:lumMod val="50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スキノス（</a:t>
            </a:r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SKINOS</a:t>
            </a:r>
            <a:r>
              <a:rPr lang="ja-JP" altLang="en-US" sz="1600" dirty="0">
                <a:solidFill>
                  <a:schemeClr val="accent1">
                    <a:lumMod val="50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）は、皮膚（</a:t>
            </a:r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SKIN</a:t>
            </a:r>
            <a:r>
              <a:rPr lang="ja-JP" altLang="en-US" sz="1600" dirty="0">
                <a:solidFill>
                  <a:schemeClr val="accent1">
                    <a:lumMod val="50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）に、換気カプセル型発汗計の開発者である 信州大学医学部 大橋俊夫 先生のイニシャル（</a:t>
            </a:r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O</a:t>
            </a:r>
            <a:r>
              <a:rPr lang="ja-JP" altLang="en-US" sz="1600" dirty="0">
                <a:solidFill>
                  <a:schemeClr val="accent1">
                    <a:lumMod val="50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）、長野工業高等専門学校 坂口正雄 先生のイニシャル（</a:t>
            </a:r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S</a:t>
            </a:r>
            <a:r>
              <a:rPr lang="ja-JP" altLang="en-US" sz="1600" dirty="0">
                <a:solidFill>
                  <a:schemeClr val="accent1">
                    <a:lumMod val="50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）を加えて名付けられました。</a:t>
            </a:r>
            <a:endParaRPr lang="en-US" altLang="ja-JP" sz="1600" dirty="0">
              <a:solidFill>
                <a:schemeClr val="accent1">
                  <a:lumMod val="50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267197" y="2005761"/>
            <a:ext cx="2772337" cy="39793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発汗計の</a:t>
            </a:r>
            <a:r>
              <a:rPr lang="ja-JP" altLang="en-US" sz="160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歴史とスキノス</a:t>
            </a:r>
            <a:endParaRPr kumimoji="1" lang="ja-JP" altLang="en-US" sz="1600" dirty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81E5155-77C7-4745-A992-3DB8A7E01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21A1-9BCE-654D-882C-89216AC2DA0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18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1"/>
            <a:ext cx="9144000" cy="558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45228" y="127112"/>
            <a:ext cx="9144000" cy="323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>
                <a:solidFill>
                  <a:schemeClr val="bg1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トピックス：発汗計を用いた発汗検査が保険適用されました（</a:t>
            </a:r>
            <a:r>
              <a:rPr lang="en-US" altLang="ja-JP" sz="2000" dirty="0">
                <a:solidFill>
                  <a:schemeClr val="bg1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2018</a:t>
            </a:r>
            <a:r>
              <a:rPr lang="ja-JP" altLang="en-US" sz="2000">
                <a:solidFill>
                  <a:schemeClr val="bg1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年</a:t>
            </a:r>
            <a:r>
              <a:rPr lang="en-US" altLang="ja-JP" sz="2000" dirty="0">
                <a:solidFill>
                  <a:schemeClr val="bg1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4</a:t>
            </a:r>
            <a:r>
              <a:rPr lang="ja-JP" altLang="en-US" sz="2000">
                <a:solidFill>
                  <a:schemeClr val="bg1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月）</a:t>
            </a:r>
            <a:endParaRPr lang="ja-JP" altLang="en-US" sz="2000" dirty="0">
              <a:solidFill>
                <a:schemeClr val="bg1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188DBAD-E0F1-1F41-ACAA-AD7685CBAB32}"/>
              </a:ext>
            </a:extLst>
          </p:cNvPr>
          <p:cNvSpPr txBox="1"/>
          <p:nvPr/>
        </p:nvSpPr>
        <p:spPr>
          <a:xfrm>
            <a:off x="182627" y="603904"/>
            <a:ext cx="877874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D239-4</a:t>
            </a:r>
            <a:r>
              <a:rPr lang="ja-JP" altLang="en-US" sz="2800" u="sng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 全身温熱発汗試験</a:t>
            </a:r>
            <a:r>
              <a:rPr lang="en-US" altLang="ja-JP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600</a:t>
            </a:r>
            <a:r>
              <a:rPr lang="ja-JP" altLang="en-US" sz="2800" u="sng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点</a:t>
            </a:r>
            <a:endParaRPr lang="en-US" altLang="ja-JP" sz="2800" u="sng" dirty="0">
              <a:solidFill>
                <a:schemeClr val="tx1">
                  <a:lumMod val="75000"/>
                  <a:lumOff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本検査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は、多系統萎縮症、パーキンソン病、ポリニューロパチー、特発性無汗症、ホルネル症候群及びロス症候群等の患者に対し、</a:t>
            </a:r>
            <a:r>
              <a:rPr lang="ja-JP" altLang="en-US" sz="2400" dirty="0">
                <a:solidFill>
                  <a:srgbClr val="FF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ヨウ素デンプン反応</a:t>
            </a:r>
            <a:r>
              <a:rPr lang="ja-JP" altLang="en-US" sz="2400" u="sng" dirty="0">
                <a:solidFill>
                  <a:srgbClr val="FF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または換気カプセル法</a:t>
            </a:r>
            <a:r>
              <a:rPr lang="ja-JP" altLang="en-US" sz="2400" dirty="0">
                <a:solidFill>
                  <a:srgbClr val="FF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を利用して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患者の全身の発汗の有無及び発汗部位を確認した場合に、診断時に１回、治療効果判定時に１回に限り算定できる。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DB94ECB2-11A0-7098-DF51-7EA5F27D12E9}"/>
              </a:ext>
            </a:extLst>
          </p:cNvPr>
          <p:cNvSpPr/>
          <p:nvPr/>
        </p:nvSpPr>
        <p:spPr>
          <a:xfrm>
            <a:off x="4531118" y="4317346"/>
            <a:ext cx="4343967" cy="10330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b="1" dirty="0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① </a:t>
            </a:r>
            <a:r>
              <a:rPr kumimoji="1" lang="ja-JP" altLang="en-US" sz="2400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神経疾患の治療効果の確認、病態評価</a:t>
            </a: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FA5D55A0-6266-F7BF-E149-5177C758D743}"/>
              </a:ext>
            </a:extLst>
          </p:cNvPr>
          <p:cNvSpPr/>
          <p:nvPr/>
        </p:nvSpPr>
        <p:spPr>
          <a:xfrm>
            <a:off x="4513438" y="5534397"/>
            <a:ext cx="4343967" cy="82195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b="1" dirty="0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②</a:t>
            </a:r>
            <a:r>
              <a:rPr kumimoji="1" lang="ja-JP" altLang="en-US" sz="2400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 神経疾患患者の熱中症抑止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94567DA-F802-A2CA-363D-7CDB553004B2}"/>
              </a:ext>
            </a:extLst>
          </p:cNvPr>
          <p:cNvSpPr txBox="1"/>
          <p:nvPr/>
        </p:nvSpPr>
        <p:spPr>
          <a:xfrm>
            <a:off x="4409471" y="3836986"/>
            <a:ext cx="4551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u="sng">
                <a:solidFill>
                  <a:schemeClr val="accent2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発汗検査により</a:t>
            </a:r>
            <a:r>
              <a:rPr kumimoji="1" lang="ja-JP" altLang="en-US" sz="2400" b="1">
                <a:solidFill>
                  <a:schemeClr val="accent2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期待される効果</a:t>
            </a:r>
            <a:endParaRPr kumimoji="1" lang="en-US" altLang="ja-JP" sz="2400" b="1" dirty="0">
              <a:solidFill>
                <a:schemeClr val="accent2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7F45052-C8D8-9CBA-C575-791023C2C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65" y="3177480"/>
            <a:ext cx="3989306" cy="331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2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5CD3E-5267-692B-3AB1-755D899E5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B5740ED-DD80-CD61-6985-E0B1880D6221}"/>
              </a:ext>
            </a:extLst>
          </p:cNvPr>
          <p:cNvSpPr/>
          <p:nvPr/>
        </p:nvSpPr>
        <p:spPr>
          <a:xfrm>
            <a:off x="0" y="-1"/>
            <a:ext cx="9144000" cy="6096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製品ラインナップ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9E6C78E-459A-E6E0-5842-1D303E183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625" y="1442943"/>
            <a:ext cx="3097788" cy="1703251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E7940A3-A282-6302-D31C-2B5A68CC8CB7}"/>
              </a:ext>
            </a:extLst>
          </p:cNvPr>
          <p:cNvSpPr/>
          <p:nvPr/>
        </p:nvSpPr>
        <p:spPr>
          <a:xfrm>
            <a:off x="221051" y="3291410"/>
            <a:ext cx="272382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据え置き型</a:t>
            </a:r>
            <a:r>
              <a:rPr lang="en-US" altLang="ja-JP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2CH </a:t>
            </a:r>
            <a:r>
              <a:rPr lang="ja-JP" altLang="en-US" sz="20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発汗計</a:t>
            </a:r>
            <a:endParaRPr lang="en-US" altLang="ja-JP" sz="2000" dirty="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en-US" altLang="ja-JP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SKN-2000M</a:t>
            </a:r>
            <a:endParaRPr lang="ja-JP" altLang="en-US" dirty="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7B5217C-1D05-45E3-A7BF-6B973A591542}"/>
              </a:ext>
            </a:extLst>
          </p:cNvPr>
          <p:cNvSpPr txBox="1"/>
          <p:nvPr/>
        </p:nvSpPr>
        <p:spPr>
          <a:xfrm>
            <a:off x="221051" y="4064443"/>
            <a:ext cx="295144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安定性の高いスタンダードタイプ。</a:t>
            </a:r>
            <a:r>
              <a:rPr lang="en-US" altLang="ja-JP" sz="16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2ch</a:t>
            </a:r>
            <a:r>
              <a:rPr lang="ja-JP" altLang="en-US" sz="16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据え置き型発汗計。</a:t>
            </a:r>
            <a:endParaRPr lang="en-US" altLang="ja-JP" sz="1600" dirty="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endParaRPr lang="en-US" altLang="ja-JP" sz="1400" dirty="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12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●高応答、広ダイナミックレンジ</a:t>
            </a:r>
            <a:endParaRPr lang="en-US" altLang="ja-JP" sz="1200" dirty="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12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●見やすい液晶ディスプレイ</a:t>
            </a:r>
            <a:endParaRPr lang="en-US" altLang="ja-JP" sz="1200" dirty="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12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●アナログ出力、ディジタル出力</a:t>
            </a:r>
            <a:endParaRPr lang="en-US" altLang="ja-JP" sz="1200" dirty="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12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●記録解析ソフトウェア付属</a:t>
            </a:r>
            <a:endParaRPr lang="en-US" altLang="ja-JP" sz="1200" dirty="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12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●</a:t>
            </a:r>
            <a:r>
              <a:rPr lang="en-US" altLang="ja-JP" sz="12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2ch</a:t>
            </a:r>
            <a:r>
              <a:rPr lang="ja-JP" altLang="en-US" sz="12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で</a:t>
            </a:r>
            <a:r>
              <a:rPr lang="en-US" altLang="ja-JP" sz="12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2</a:t>
            </a:r>
            <a:r>
              <a:rPr lang="ja-JP" altLang="en-US" sz="12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箇所同時測定可能。</a:t>
            </a:r>
            <a:endParaRPr kumimoji="1" lang="en-US" altLang="ja-JP" sz="1200" dirty="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A56279C-F9E5-9F8B-B45A-2BCB9E47F023}"/>
              </a:ext>
            </a:extLst>
          </p:cNvPr>
          <p:cNvSpPr/>
          <p:nvPr/>
        </p:nvSpPr>
        <p:spPr>
          <a:xfrm>
            <a:off x="99465" y="865398"/>
            <a:ext cx="5754798" cy="4487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換気カプセル型発汗計</a:t>
            </a:r>
            <a:endParaRPr kumimoji="1" lang="ja-JP" altLang="en-US" dirty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8861020-D3DF-A198-390B-B0863CCC4299}"/>
              </a:ext>
            </a:extLst>
          </p:cNvPr>
          <p:cNvSpPr/>
          <p:nvPr/>
        </p:nvSpPr>
        <p:spPr>
          <a:xfrm>
            <a:off x="3172498" y="3282153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ポータブル</a:t>
            </a:r>
            <a:r>
              <a:rPr lang="en-US" altLang="ja-JP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1CH</a:t>
            </a:r>
            <a:r>
              <a:rPr lang="ja-JP" altLang="en-US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発汗計</a:t>
            </a:r>
            <a:endParaRPr lang="en-US" altLang="ja-JP" dirty="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en-US" altLang="ja-JP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SMN-1000</a:t>
            </a:r>
            <a:endParaRPr lang="ja-JP" altLang="en-US" dirty="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20D8327-F8E1-8BE2-50F6-CD71C957A85E}"/>
              </a:ext>
            </a:extLst>
          </p:cNvPr>
          <p:cNvSpPr txBox="1"/>
          <p:nvPr/>
        </p:nvSpPr>
        <p:spPr>
          <a:xfrm>
            <a:off x="3172498" y="4083530"/>
            <a:ext cx="268176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持ち運びが容易。利便性の高い</a:t>
            </a:r>
            <a:r>
              <a:rPr lang="en-US" altLang="ja-JP" sz="16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1ch</a:t>
            </a:r>
            <a:r>
              <a:rPr lang="ja-JP" altLang="en-US" sz="16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小型発汗計。</a:t>
            </a:r>
            <a:endParaRPr lang="en-US" altLang="ja-JP" sz="1600" dirty="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endParaRPr lang="en-US" altLang="ja-JP" sz="1400" dirty="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12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●高応答、広ダイナミックレンジ</a:t>
            </a:r>
            <a:endParaRPr lang="en-US" altLang="ja-JP" sz="1200" dirty="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12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●寸法</a:t>
            </a:r>
            <a:r>
              <a:rPr lang="en-US" altLang="ja-JP" sz="12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:</a:t>
            </a:r>
            <a:r>
              <a:rPr lang="ja-JP" altLang="en-US" sz="12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約</a:t>
            </a:r>
            <a:r>
              <a:rPr lang="en-US" altLang="ja-JP" sz="12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150×130×45(mm)</a:t>
            </a:r>
          </a:p>
          <a:p>
            <a:r>
              <a:rPr lang="en-US" altLang="ja-JP" sz="12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●</a:t>
            </a:r>
            <a:r>
              <a:rPr lang="ja-JP" altLang="en-US" sz="12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乾電池駆動（単三乾電池</a:t>
            </a:r>
            <a:r>
              <a:rPr lang="en-US" altLang="ja-JP" sz="12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4</a:t>
            </a:r>
            <a:r>
              <a:rPr lang="ja-JP" altLang="en-US" sz="12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本）</a:t>
            </a:r>
            <a:endParaRPr lang="en-US" altLang="ja-JP" sz="1200" dirty="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12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●メモリカードへのデータ保存（オプション）</a:t>
            </a:r>
            <a:endParaRPr lang="en-US" altLang="ja-JP" sz="1200" dirty="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12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●無線通信によるデータ転送（オプション）</a:t>
            </a:r>
            <a:endParaRPr kumimoji="1" lang="en-US" altLang="ja-JP" sz="1200" dirty="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15" name="爆発 2 14">
            <a:extLst>
              <a:ext uri="{FF2B5EF4-FFF2-40B4-BE49-F238E27FC236}">
                <a16:creationId xmlns:a16="http://schemas.microsoft.com/office/drawing/2014/main" id="{7DF7029D-AB23-8760-75DD-9956D4BF7AEE}"/>
              </a:ext>
            </a:extLst>
          </p:cNvPr>
          <p:cNvSpPr/>
          <p:nvPr/>
        </p:nvSpPr>
        <p:spPr>
          <a:xfrm>
            <a:off x="1696774" y="2249464"/>
            <a:ext cx="1248100" cy="896730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EE6D05E-F5FA-D216-A6D6-F19DBF32DF00}"/>
              </a:ext>
            </a:extLst>
          </p:cNvPr>
          <p:cNvSpPr txBox="1"/>
          <p:nvPr/>
        </p:nvSpPr>
        <p:spPr>
          <a:xfrm rot="20331189">
            <a:off x="1815812" y="2568626"/>
            <a:ext cx="1269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>
                <a:solidFill>
                  <a:srgbClr val="FF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医療機器承認</a:t>
            </a:r>
            <a:endParaRPr kumimoji="1" lang="en-US" altLang="ja-JP" sz="1200" dirty="0">
              <a:solidFill>
                <a:srgbClr val="FF000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09350EB-F66D-0117-1649-470A839CFD32}"/>
              </a:ext>
            </a:extLst>
          </p:cNvPr>
          <p:cNvSpPr/>
          <p:nvPr/>
        </p:nvSpPr>
        <p:spPr>
          <a:xfrm>
            <a:off x="5969875" y="865398"/>
            <a:ext cx="3037083" cy="4487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ウェアラブルセンサ</a:t>
            </a:r>
            <a:endParaRPr kumimoji="1" lang="ja-JP" altLang="en-US" dirty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04050B6-176C-DF20-881C-94693FFBA779}"/>
              </a:ext>
            </a:extLst>
          </p:cNvPr>
          <p:cNvSpPr/>
          <p:nvPr/>
        </p:nvSpPr>
        <p:spPr>
          <a:xfrm>
            <a:off x="6039935" y="3222515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ウェアラブル発汗センサ</a:t>
            </a:r>
            <a:endParaRPr lang="en-US" altLang="ja-JP" dirty="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en-US" altLang="ja-JP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SKW-1000</a:t>
            </a:r>
            <a:endParaRPr lang="ja-JP" altLang="en-US" dirty="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ACC915-9E48-D5A4-A2AD-EAEED7B9FD20}"/>
              </a:ext>
            </a:extLst>
          </p:cNvPr>
          <p:cNvSpPr txBox="1"/>
          <p:nvPr/>
        </p:nvSpPr>
        <p:spPr>
          <a:xfrm>
            <a:off x="6039935" y="3964597"/>
            <a:ext cx="288301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日常生活下の温熱性発汗・運動時発汗の簡易モニタ、暑熱快適性の評価に。</a:t>
            </a:r>
            <a:endParaRPr lang="en-US" altLang="ja-JP" sz="1600" dirty="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endParaRPr lang="en-US" altLang="ja-JP" sz="1400" dirty="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12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●日常生活や運動中の局所発汗量を無拘束で計測可能。</a:t>
            </a:r>
          </a:p>
          <a:p>
            <a:r>
              <a:rPr lang="ja-JP" altLang="en-US" sz="12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●皮膚装着センサ部のみ交換することも可能。</a:t>
            </a:r>
          </a:p>
          <a:p>
            <a:r>
              <a:rPr lang="ja-JP" altLang="en-US" sz="12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●</a:t>
            </a:r>
            <a:r>
              <a:rPr lang="en" altLang="ja-JP" sz="12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PC </a:t>
            </a:r>
            <a:r>
              <a:rPr lang="ja-JP" altLang="en-US" sz="12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はもちろん、</a:t>
            </a:r>
            <a:r>
              <a:rPr lang="en" altLang="ja-JP" sz="12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Android</a:t>
            </a:r>
            <a:r>
              <a:rPr lang="ja-JP" altLang="en-US" sz="12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スマートフォン・タブレットを用いたデータ記録が可能。</a:t>
            </a:r>
          </a:p>
          <a:p>
            <a:r>
              <a:rPr lang="ja-JP" altLang="en-US" sz="12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●内部メモリに記録が可能。（</a:t>
            </a:r>
            <a:r>
              <a:rPr lang="en" altLang="ja-JP" sz="12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SKW-1000S</a:t>
            </a:r>
            <a:r>
              <a:rPr lang="ja-JP" altLang="en" sz="12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）</a:t>
            </a:r>
            <a:endParaRPr kumimoji="1" lang="en-US" altLang="ja-JP" sz="1200" dirty="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2D3C7AA-FBC5-DBAE-A678-09AB0BFBA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163" y="1560111"/>
            <a:ext cx="2468439" cy="150514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4D78D4F-3CFE-DA2A-E153-F7A3DF957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839" y="1693895"/>
            <a:ext cx="24130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3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B9491-C89C-7B27-1114-167FA32EF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4A6D05F-B625-30D0-8F71-BC02B6CC0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879018"/>
            <a:ext cx="9144000" cy="3962507"/>
          </a:xfrm>
          <a:prstGeom prst="rect">
            <a:avLst/>
          </a:prstGeom>
        </p:spPr>
      </p:pic>
      <p:sp>
        <p:nvSpPr>
          <p:cNvPr id="4" name="角丸四角形 3">
            <a:extLst>
              <a:ext uri="{FF2B5EF4-FFF2-40B4-BE49-F238E27FC236}">
                <a16:creationId xmlns:a16="http://schemas.microsoft.com/office/drawing/2014/main" id="{BE8A07CA-92A3-DD3F-DE91-7B3D34403EB7}"/>
              </a:ext>
            </a:extLst>
          </p:cNvPr>
          <p:cNvSpPr/>
          <p:nvPr/>
        </p:nvSpPr>
        <p:spPr>
          <a:xfrm>
            <a:off x="618836" y="609598"/>
            <a:ext cx="7961745" cy="6040584"/>
          </a:xfrm>
          <a:prstGeom prst="roundRect">
            <a:avLst>
              <a:gd name="adj" fmla="val 964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623309-6B2D-4C37-C072-125CC755FF0E}"/>
              </a:ext>
            </a:extLst>
          </p:cNvPr>
          <p:cNvSpPr txBox="1"/>
          <p:nvPr/>
        </p:nvSpPr>
        <p:spPr>
          <a:xfrm>
            <a:off x="785092" y="998400"/>
            <a:ext cx="77954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kumimoji="1" lang="ja-JP" altLang="en-US" sz="2800" b="1">
                <a:solidFill>
                  <a:schemeClr val="bg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会社概要・現在の事業概要</a:t>
            </a:r>
            <a:endParaRPr kumimoji="1" lang="en-US" altLang="ja-JP" sz="2800" b="1" dirty="0">
              <a:solidFill>
                <a:schemeClr val="bg1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Font typeface="+mj-ea"/>
              <a:buAutoNum type="circleNumDbPlain"/>
            </a:pPr>
            <a:endParaRPr kumimoji="1" lang="en-US" altLang="ja-JP" sz="28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800" b="1">
                <a:latin typeface="Meiryo" panose="020B0604030504040204" pitchFamily="34" charset="-128"/>
                <a:ea typeface="Meiryo" panose="020B0604030504040204" pitchFamily="34" charset="-128"/>
              </a:rPr>
              <a:t>当社の発汗センサ技術</a:t>
            </a:r>
            <a:endParaRPr kumimoji="1" lang="en-US" altLang="ja-JP" sz="28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Font typeface="+mj-ea"/>
              <a:buAutoNum type="circleNumDbPlain"/>
            </a:pPr>
            <a:endParaRPr kumimoji="1" lang="en-US" altLang="ja-JP" sz="2800" b="1" dirty="0">
              <a:solidFill>
                <a:schemeClr val="bg1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800" b="1">
                <a:solidFill>
                  <a:schemeClr val="bg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ウェアラブルデバイスによる測定例</a:t>
            </a:r>
            <a:endParaRPr kumimoji="1" lang="en-US" altLang="ja-JP" sz="2800" b="1" dirty="0">
              <a:solidFill>
                <a:schemeClr val="bg1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A618AFA-C86A-1EEE-1FB3-7779C2E33E8E}"/>
              </a:ext>
            </a:extLst>
          </p:cNvPr>
          <p:cNvSpPr txBox="1"/>
          <p:nvPr/>
        </p:nvSpPr>
        <p:spPr>
          <a:xfrm>
            <a:off x="244764" y="283837"/>
            <a:ext cx="1824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sz="2800" b="1" dirty="0">
                <a:latin typeface="Meiryo" panose="020B0604030504040204" pitchFamily="34" charset="-128"/>
                <a:ea typeface="Meiryo" panose="020B0604030504040204" pitchFamily="34" charset="-128"/>
              </a:rPr>
              <a:t>contents</a:t>
            </a:r>
            <a:endParaRPr kumimoji="1" lang="ja-JP" altLang="en-US" sz="28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8498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吹き出し 12">
            <a:extLst>
              <a:ext uri="{FF2B5EF4-FFF2-40B4-BE49-F238E27FC236}">
                <a16:creationId xmlns:a16="http://schemas.microsoft.com/office/drawing/2014/main" id="{30DCDF1D-4E8E-A94D-86F1-D79E437A1EDD}"/>
              </a:ext>
            </a:extLst>
          </p:cNvPr>
          <p:cNvSpPr/>
          <p:nvPr/>
        </p:nvSpPr>
        <p:spPr>
          <a:xfrm flipH="1" flipV="1">
            <a:off x="4060250" y="5065993"/>
            <a:ext cx="4773444" cy="1580876"/>
          </a:xfrm>
          <a:prstGeom prst="wedgeRoundRectCallout">
            <a:avLst>
              <a:gd name="adj1" fmla="val 56366"/>
              <a:gd name="adj2" fmla="val -8316"/>
              <a:gd name="adj3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FB48327-856D-9446-A129-14CDC22E587A}"/>
              </a:ext>
            </a:extLst>
          </p:cNvPr>
          <p:cNvSpPr txBox="1"/>
          <p:nvPr/>
        </p:nvSpPr>
        <p:spPr>
          <a:xfrm>
            <a:off x="4332278" y="5210754"/>
            <a:ext cx="44391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汗は、ヒトの情動活動を客観的に理解するための指標であり、かつ、暑熱的快適性の重要な</a:t>
            </a:r>
            <a:r>
              <a:rPr lang="ja-JP" altLang="en-US" sz="2000">
                <a:solidFill>
                  <a:schemeClr val="bg1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ファクターになります。</a:t>
            </a:r>
            <a:endParaRPr lang="ja-JP" altLang="en-US" sz="2000" dirty="0">
              <a:solidFill>
                <a:schemeClr val="bg1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03D5BB9-1047-C84B-A762-5950955A2C94}"/>
              </a:ext>
            </a:extLst>
          </p:cNvPr>
          <p:cNvSpPr txBox="1"/>
          <p:nvPr/>
        </p:nvSpPr>
        <p:spPr>
          <a:xfrm>
            <a:off x="166679" y="685912"/>
            <a:ext cx="886940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汗は機能の違い</a:t>
            </a:r>
            <a:r>
              <a:rPr lang="ja-JP" altLang="en-US" sz="240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から、</a:t>
            </a:r>
            <a:endParaRPr lang="en-US" altLang="ja-JP" sz="2400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240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全身の発汗（温熱性発汗）と手のひらの発汗（精神性発汗）に分けられます。</a:t>
            </a:r>
            <a:endParaRPr lang="ja-JP" altLang="en-US" sz="2400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16" name="『精神性発汗』は体温調節に関わらず、感情や情動、精神的ストレスにより出現します。">
            <a:extLst>
              <a:ext uri="{FF2B5EF4-FFF2-40B4-BE49-F238E27FC236}">
                <a16:creationId xmlns:a16="http://schemas.microsoft.com/office/drawing/2014/main" id="{36EC90C2-B006-D94C-A224-2B1E45437AB4}"/>
              </a:ext>
            </a:extLst>
          </p:cNvPr>
          <p:cNvSpPr/>
          <p:nvPr/>
        </p:nvSpPr>
        <p:spPr>
          <a:xfrm>
            <a:off x="1442720" y="2060670"/>
            <a:ext cx="7589519" cy="136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marL="321027" indent="-321027" algn="l">
              <a:lnSpc>
                <a:spcPct val="40000"/>
              </a:lnSpc>
              <a:buSzPct val="45000"/>
              <a:buBlip>
                <a:blip r:embed="rId2"/>
              </a:buBlip>
              <a:defRPr sz="2600">
                <a:solidFill>
                  <a:srgbClr val="000000"/>
                </a:solidFill>
                <a:latin typeface="小塚明朝 Pro R"/>
                <a:ea typeface="小塚明朝 Pro R"/>
                <a:cs typeface="小塚明朝 Pro R"/>
                <a:sym typeface="小塚明朝 Pro R"/>
              </a:defRPr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『</a:t>
            </a:r>
            <a:r>
              <a:rPr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精神性発汗』は体温調節に関わらず、情動</a:t>
            </a:r>
            <a:r>
              <a:rPr lang="ja-JP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・</a:t>
            </a:r>
            <a:r>
              <a:rPr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精神的ストレスにより</a:t>
            </a:r>
            <a:r>
              <a:rPr lang="ja-JP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手のひら・足の裏から発生します</a:t>
            </a: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。</a:t>
            </a:r>
          </a:p>
        </p:txBody>
      </p:sp>
      <p:sp>
        <p:nvSpPr>
          <p:cNvPr id="17" name="『温熱性発汗』は体温を一定に保つための重要な機能です。">
            <a:extLst>
              <a:ext uri="{FF2B5EF4-FFF2-40B4-BE49-F238E27FC236}">
                <a16:creationId xmlns:a16="http://schemas.microsoft.com/office/drawing/2014/main" id="{275BCDDC-0CC5-B548-B5DF-6F8C3F554146}"/>
              </a:ext>
            </a:extLst>
          </p:cNvPr>
          <p:cNvSpPr/>
          <p:nvPr/>
        </p:nvSpPr>
        <p:spPr>
          <a:xfrm>
            <a:off x="1442720" y="3553361"/>
            <a:ext cx="7413891" cy="93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marL="321027" indent="-321027" algn="l">
              <a:lnSpc>
                <a:spcPct val="40000"/>
              </a:lnSpc>
              <a:buSzPct val="45000"/>
              <a:buBlip>
                <a:blip r:embed="rId2"/>
              </a:buBlip>
              <a:defRPr sz="2600">
                <a:solidFill>
                  <a:srgbClr val="000000"/>
                </a:solidFill>
                <a:latin typeface="小塚明朝 Pro R"/>
                <a:ea typeface="小塚明朝 Pro R"/>
                <a:cs typeface="小塚明朝 Pro R"/>
                <a:sym typeface="小塚明朝 Pro R"/>
              </a:defRPr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『</a:t>
            </a:r>
            <a:r>
              <a:rPr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温熱性発汗』は体温を一定に保つための重要な機能</a:t>
            </a:r>
            <a:r>
              <a:rPr lang="ja-JP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です。</a:t>
            </a:r>
            <a:endParaRPr sz="2800" b="1" dirty="0">
              <a:solidFill>
                <a:schemeClr val="tx1">
                  <a:lumMod val="75000"/>
                  <a:lumOff val="25000"/>
                </a:schemeClr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4454EBA1-C27E-9747-858D-376C7E877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47" y="4727819"/>
            <a:ext cx="2379626" cy="1753409"/>
          </a:xfrm>
          <a:prstGeom prst="rect">
            <a:avLst/>
          </a:prstGeom>
        </p:spPr>
      </p:pic>
      <p:sp>
        <p:nvSpPr>
          <p:cNvPr id="19" name="右矢印 18">
            <a:extLst>
              <a:ext uri="{FF2B5EF4-FFF2-40B4-BE49-F238E27FC236}">
                <a16:creationId xmlns:a16="http://schemas.microsoft.com/office/drawing/2014/main" id="{B61413CE-A968-8041-B6E4-48D341E6BBFE}"/>
              </a:ext>
            </a:extLst>
          </p:cNvPr>
          <p:cNvSpPr/>
          <p:nvPr/>
        </p:nvSpPr>
        <p:spPr>
          <a:xfrm rot="12775734">
            <a:off x="3146843" y="5355504"/>
            <a:ext cx="196740" cy="159284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 </a:t>
            </a:r>
            <a:endParaRPr kumimoji="1" lang="ja-JP" altLang="en-US" sz="2400" dirty="0"/>
          </a:p>
        </p:txBody>
      </p:sp>
      <p:sp>
        <p:nvSpPr>
          <p:cNvPr id="20" name="右矢印 19">
            <a:extLst>
              <a:ext uri="{FF2B5EF4-FFF2-40B4-BE49-F238E27FC236}">
                <a16:creationId xmlns:a16="http://schemas.microsoft.com/office/drawing/2014/main" id="{4BE5A9AD-F80C-6540-8E97-7FB07A2D6891}"/>
              </a:ext>
            </a:extLst>
          </p:cNvPr>
          <p:cNvSpPr/>
          <p:nvPr/>
        </p:nvSpPr>
        <p:spPr>
          <a:xfrm rot="18890746">
            <a:off x="2785451" y="6471728"/>
            <a:ext cx="196740" cy="159284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 </a:t>
            </a:r>
            <a:endParaRPr kumimoji="1" lang="ja-JP" altLang="en-US" sz="24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D7A55F1-C713-CD4B-9AF3-2CFD4AEA9A1D}"/>
              </a:ext>
            </a:extLst>
          </p:cNvPr>
          <p:cNvSpPr/>
          <p:nvPr/>
        </p:nvSpPr>
        <p:spPr>
          <a:xfrm>
            <a:off x="2205182" y="6381872"/>
            <a:ext cx="465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ja-JP" altLang="en-US" sz="24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汗</a:t>
            </a:r>
            <a:endParaRPr lang="en-US" altLang="ja-JP" sz="2400" dirty="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E912C37-A55D-3A4E-8176-C941AFD5D458}"/>
              </a:ext>
            </a:extLst>
          </p:cNvPr>
          <p:cNvSpPr/>
          <p:nvPr/>
        </p:nvSpPr>
        <p:spPr>
          <a:xfrm>
            <a:off x="3245212" y="5555467"/>
            <a:ext cx="501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ja-JP" altLang="en-US" sz="24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汗</a:t>
            </a:r>
            <a:endParaRPr lang="en-US" altLang="ja-JP" sz="2400" dirty="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52ED2DB8-593A-BC44-8289-6C12DB3BE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7" y="2123643"/>
            <a:ext cx="1054279" cy="1056513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0E8F44F1-F1C2-6748-B893-9A7FEBFAB8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5" y="3553361"/>
            <a:ext cx="998691" cy="998691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423B785-9D7E-B741-BD51-E7B72BB52D80}"/>
              </a:ext>
            </a:extLst>
          </p:cNvPr>
          <p:cNvSpPr/>
          <p:nvPr/>
        </p:nvSpPr>
        <p:spPr>
          <a:xfrm>
            <a:off x="0" y="1"/>
            <a:ext cx="9144000" cy="558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サブタイトル 2">
            <a:extLst>
              <a:ext uri="{FF2B5EF4-FFF2-40B4-BE49-F238E27FC236}">
                <a16:creationId xmlns:a16="http://schemas.microsoft.com/office/drawing/2014/main" id="{D6357835-B689-6D48-AF7D-8A8AB9469742}"/>
              </a:ext>
            </a:extLst>
          </p:cNvPr>
          <p:cNvSpPr txBox="1">
            <a:spLocks/>
          </p:cNvSpPr>
          <p:nvPr/>
        </p:nvSpPr>
        <p:spPr>
          <a:xfrm>
            <a:off x="145229" y="127112"/>
            <a:ext cx="2894305" cy="30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>
                <a:solidFill>
                  <a:schemeClr val="bg1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発汗とは？</a:t>
            </a:r>
            <a:endParaRPr lang="ja-JP" altLang="en-US" sz="2000" dirty="0">
              <a:solidFill>
                <a:schemeClr val="bg1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96E51E0-1362-9449-B4B7-AA5AEFA4E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21A1-9BCE-654D-882C-89216AC2DA0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942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円/楕円 70">
            <a:extLst>
              <a:ext uri="{FF2B5EF4-FFF2-40B4-BE49-F238E27FC236}">
                <a16:creationId xmlns:a16="http://schemas.microsoft.com/office/drawing/2014/main" id="{11AA9331-BA79-91D0-4FCA-DA8D88E5A13D}"/>
              </a:ext>
            </a:extLst>
          </p:cNvPr>
          <p:cNvSpPr/>
          <p:nvPr/>
        </p:nvSpPr>
        <p:spPr>
          <a:xfrm>
            <a:off x="3592793" y="4613822"/>
            <a:ext cx="3677065" cy="966046"/>
          </a:xfrm>
          <a:prstGeom prst="ellipse">
            <a:avLst/>
          </a:prstGeom>
          <a:solidFill>
            <a:srgbClr val="FF00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179684" y="2392935"/>
            <a:ext cx="891486" cy="663575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発汗量</a:t>
            </a:r>
            <a:endParaRPr lang="en-US" altLang="ja-JP" sz="140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pPr algn="ctr" eaLnBrk="1" hangingPunct="1"/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測定法</a:t>
            </a: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1315888" y="1322044"/>
            <a:ext cx="686315" cy="665163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定性法</a:t>
            </a:r>
            <a:endParaRPr lang="en-US" altLang="ja-JP" sz="1400" dirty="0">
              <a:solidFill>
                <a:schemeClr val="bg2">
                  <a:lumMod val="2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1315888" y="3344017"/>
            <a:ext cx="686315" cy="642937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定量法</a:t>
            </a:r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auto">
          <a:xfrm>
            <a:off x="2219690" y="690219"/>
            <a:ext cx="1800225" cy="793750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1400">
                <a:solidFill>
                  <a:srgbClr val="FF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ミノール法</a:t>
            </a:r>
          </a:p>
          <a:p>
            <a:pPr algn="ctr" eaLnBrk="1" hangingPunct="1"/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・ランダール法、</a:t>
            </a:r>
          </a:p>
          <a:p>
            <a:pPr algn="ctr" eaLnBrk="1" hangingPunct="1"/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・ラップフィルム法</a:t>
            </a:r>
          </a:p>
        </p:txBody>
      </p:sp>
      <p:cxnSp>
        <p:nvCxnSpPr>
          <p:cNvPr id="24" name="AutoShape 26"/>
          <p:cNvCxnSpPr>
            <a:cxnSpLocks noChangeShapeType="1"/>
          </p:cNvCxnSpPr>
          <p:nvPr/>
        </p:nvCxnSpPr>
        <p:spPr bwMode="auto">
          <a:xfrm flipV="1">
            <a:off x="1061743" y="1823518"/>
            <a:ext cx="242887" cy="854075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5" name="AutoShape 27"/>
          <p:cNvCxnSpPr>
            <a:cxnSpLocks noChangeShapeType="1"/>
          </p:cNvCxnSpPr>
          <p:nvPr/>
        </p:nvCxnSpPr>
        <p:spPr bwMode="auto">
          <a:xfrm>
            <a:off x="1061743" y="2677593"/>
            <a:ext cx="242887" cy="982662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2219690" y="1844155"/>
            <a:ext cx="1784712" cy="590550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1400">
                <a:solidFill>
                  <a:srgbClr val="FF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電気活動記録法</a:t>
            </a:r>
            <a:endParaRPr lang="en-US" altLang="ja-JP" sz="1400" dirty="0">
              <a:solidFill>
                <a:srgbClr val="FF000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pPr algn="ctr" eaLnBrk="1" hangingPunct="1"/>
            <a:r>
              <a:rPr lang="ja-JP" altLang="en-US" sz="12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（</a:t>
            </a:r>
            <a:r>
              <a:rPr lang="en-US" altLang="ja-JP" sz="12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SPA:</a:t>
            </a:r>
            <a:r>
              <a:rPr lang="ja-JP" altLang="en-US" sz="12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精神性発汗のみ）</a:t>
            </a:r>
          </a:p>
        </p:txBody>
      </p:sp>
      <p:sp>
        <p:nvSpPr>
          <p:cNvPr id="27" name="AutoShape 29"/>
          <p:cNvSpPr>
            <a:spLocks noChangeArrowheads="1"/>
          </p:cNvSpPr>
          <p:nvPr/>
        </p:nvSpPr>
        <p:spPr bwMode="auto">
          <a:xfrm>
            <a:off x="4019915" y="3503700"/>
            <a:ext cx="1657350" cy="423863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1400">
                <a:solidFill>
                  <a:srgbClr val="FF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ろ紙法</a:t>
            </a:r>
          </a:p>
        </p:txBody>
      </p:sp>
      <p:sp>
        <p:nvSpPr>
          <p:cNvPr id="28" name="AutoShape 30"/>
          <p:cNvSpPr>
            <a:spLocks noChangeArrowheads="1"/>
          </p:cNvSpPr>
          <p:nvPr/>
        </p:nvSpPr>
        <p:spPr bwMode="auto">
          <a:xfrm>
            <a:off x="4019915" y="4083138"/>
            <a:ext cx="1657350" cy="423862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アームバック法</a:t>
            </a:r>
          </a:p>
        </p:txBody>
      </p:sp>
      <p:cxnSp>
        <p:nvCxnSpPr>
          <p:cNvPr id="33" name="AutoShape 35"/>
          <p:cNvCxnSpPr>
            <a:cxnSpLocks noChangeShapeType="1"/>
            <a:stCxn id="22" idx="3"/>
            <a:endCxn id="47" idx="1"/>
          </p:cNvCxnSpPr>
          <p:nvPr/>
        </p:nvCxnSpPr>
        <p:spPr bwMode="auto">
          <a:xfrm>
            <a:off x="2002203" y="3665486"/>
            <a:ext cx="312737" cy="1450948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34" name="AutoShape 36"/>
          <p:cNvSpPr>
            <a:spLocks noChangeArrowheads="1"/>
          </p:cNvSpPr>
          <p:nvPr/>
        </p:nvSpPr>
        <p:spPr bwMode="auto">
          <a:xfrm>
            <a:off x="4259267" y="1579043"/>
            <a:ext cx="2018171" cy="440928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通電法（</a:t>
            </a:r>
            <a:r>
              <a:rPr lang="en-US" altLang="ja-JP" sz="14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SCL,SCR</a:t>
            </a:r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）</a:t>
            </a:r>
          </a:p>
        </p:txBody>
      </p:sp>
      <p:cxnSp>
        <p:nvCxnSpPr>
          <p:cNvPr id="36" name="カギ線コネクタ 35"/>
          <p:cNvCxnSpPr>
            <a:cxnSpLocks/>
          </p:cNvCxnSpPr>
          <p:nvPr/>
        </p:nvCxnSpPr>
        <p:spPr>
          <a:xfrm flipV="1">
            <a:off x="2002203" y="1087094"/>
            <a:ext cx="217487" cy="566738"/>
          </a:xfrm>
          <a:prstGeom prst="bentConnector3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7" name="カギ線コネクタ 36"/>
          <p:cNvCxnSpPr>
            <a:cxnSpLocks/>
          </p:cNvCxnSpPr>
          <p:nvPr/>
        </p:nvCxnSpPr>
        <p:spPr>
          <a:xfrm rot="16200000" flipH="1">
            <a:off x="1911318" y="1831058"/>
            <a:ext cx="508000" cy="108744"/>
          </a:xfrm>
          <a:prstGeom prst="bentConnector3">
            <a:avLst>
              <a:gd name="adj1" fmla="val 103814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8" name="カギ線コネクタ 37"/>
          <p:cNvCxnSpPr/>
          <p:nvPr/>
        </p:nvCxnSpPr>
        <p:spPr>
          <a:xfrm flipV="1">
            <a:off x="4006855" y="1791768"/>
            <a:ext cx="252412" cy="347662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9" name="カギ線コネクタ 38"/>
          <p:cNvCxnSpPr/>
          <p:nvPr/>
        </p:nvCxnSpPr>
        <p:spPr>
          <a:xfrm>
            <a:off x="4006855" y="2139430"/>
            <a:ext cx="252412" cy="217488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40" name="カギ線コネクタ 39"/>
          <p:cNvCxnSpPr/>
          <p:nvPr/>
        </p:nvCxnSpPr>
        <p:spPr>
          <a:xfrm flipV="1">
            <a:off x="3740515" y="3714838"/>
            <a:ext cx="279400" cy="146050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41" name="カギ線コネクタ 40"/>
          <p:cNvCxnSpPr>
            <a:cxnSpLocks/>
            <a:stCxn id="22" idx="3"/>
          </p:cNvCxnSpPr>
          <p:nvPr/>
        </p:nvCxnSpPr>
        <p:spPr>
          <a:xfrm>
            <a:off x="2002203" y="3665486"/>
            <a:ext cx="312737" cy="195402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46" name="AutoShape 29"/>
          <p:cNvSpPr>
            <a:spLocks noChangeArrowheads="1"/>
          </p:cNvSpPr>
          <p:nvPr/>
        </p:nvSpPr>
        <p:spPr bwMode="auto">
          <a:xfrm>
            <a:off x="2314940" y="3649750"/>
            <a:ext cx="1425575" cy="423863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不連続・大域</a:t>
            </a:r>
          </a:p>
        </p:txBody>
      </p:sp>
      <p:sp>
        <p:nvSpPr>
          <p:cNvPr id="47" name="AutoShape 29"/>
          <p:cNvSpPr>
            <a:spLocks noChangeArrowheads="1"/>
          </p:cNvSpPr>
          <p:nvPr/>
        </p:nvSpPr>
        <p:spPr bwMode="auto">
          <a:xfrm>
            <a:off x="2314940" y="4904502"/>
            <a:ext cx="1425575" cy="423863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連続・局所</a:t>
            </a:r>
          </a:p>
        </p:txBody>
      </p:sp>
      <p:cxnSp>
        <p:nvCxnSpPr>
          <p:cNvPr id="49" name="カギ線コネクタ 48"/>
          <p:cNvCxnSpPr/>
          <p:nvPr/>
        </p:nvCxnSpPr>
        <p:spPr>
          <a:xfrm>
            <a:off x="3740515" y="3860888"/>
            <a:ext cx="279400" cy="433387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50" name="カギ線コネクタ 49"/>
          <p:cNvCxnSpPr/>
          <p:nvPr/>
        </p:nvCxnSpPr>
        <p:spPr>
          <a:xfrm flipV="1">
            <a:off x="3740515" y="5117227"/>
            <a:ext cx="279400" cy="0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51" name="AutoShape 29"/>
          <p:cNvSpPr>
            <a:spLocks noChangeArrowheads="1"/>
          </p:cNvSpPr>
          <p:nvPr/>
        </p:nvSpPr>
        <p:spPr bwMode="auto">
          <a:xfrm>
            <a:off x="2314940" y="2803005"/>
            <a:ext cx="1425575" cy="425450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不連続・全身</a:t>
            </a:r>
          </a:p>
        </p:txBody>
      </p:sp>
      <p:cxnSp>
        <p:nvCxnSpPr>
          <p:cNvPr id="52" name="カギ線コネクタ 51"/>
          <p:cNvCxnSpPr/>
          <p:nvPr/>
        </p:nvCxnSpPr>
        <p:spPr>
          <a:xfrm flipV="1">
            <a:off x="2002203" y="3015730"/>
            <a:ext cx="312737" cy="644525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53" name="AutoShape 29"/>
          <p:cNvSpPr>
            <a:spLocks noChangeArrowheads="1"/>
          </p:cNvSpPr>
          <p:nvPr/>
        </p:nvSpPr>
        <p:spPr bwMode="auto">
          <a:xfrm>
            <a:off x="4019915" y="2804593"/>
            <a:ext cx="1657350" cy="423862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体重減量分の測定</a:t>
            </a:r>
          </a:p>
        </p:txBody>
      </p:sp>
      <p:cxnSp>
        <p:nvCxnSpPr>
          <p:cNvPr id="54" name="カギ線コネクタ 53"/>
          <p:cNvCxnSpPr/>
          <p:nvPr/>
        </p:nvCxnSpPr>
        <p:spPr>
          <a:xfrm>
            <a:off x="3740515" y="3015730"/>
            <a:ext cx="279400" cy="0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58" name="正方形/長方形 57"/>
          <p:cNvSpPr/>
          <p:nvPr/>
        </p:nvSpPr>
        <p:spPr>
          <a:xfrm>
            <a:off x="268588" y="6356093"/>
            <a:ext cx="2758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⽇本⾃律神経学会編</a:t>
            </a:r>
            <a:r>
              <a:rPr lang="en-US" altLang="ja-JP" sz="12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:⾃</a:t>
            </a:r>
            <a:r>
              <a:rPr lang="ja-JP" altLang="en-US" sz="12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律神経機能検査 第</a:t>
            </a:r>
            <a:r>
              <a:rPr lang="en-US" altLang="ja-JP" sz="12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5</a:t>
            </a:r>
            <a:r>
              <a:rPr lang="ja-JP" altLang="en-US" sz="12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版</a:t>
            </a:r>
            <a:r>
              <a:rPr lang="en-US" altLang="ja-JP" sz="12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,P247-263,⽂</a:t>
            </a:r>
            <a:r>
              <a:rPr lang="ja-JP" altLang="en-US" sz="12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光堂</a:t>
            </a:r>
            <a:r>
              <a:rPr lang="en-US" altLang="ja-JP" sz="12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2015</a:t>
            </a:r>
            <a:r>
              <a:rPr lang="ja-JP" altLang="en-US" sz="12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年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BF18ECE-CE95-7220-7765-6C32860AAC83}"/>
              </a:ext>
            </a:extLst>
          </p:cNvPr>
          <p:cNvSpPr/>
          <p:nvPr/>
        </p:nvSpPr>
        <p:spPr>
          <a:xfrm>
            <a:off x="0" y="0"/>
            <a:ext cx="9144000" cy="4851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　発汗計測の分類と対象</a:t>
            </a:r>
          </a:p>
        </p:txBody>
      </p:sp>
      <p:sp>
        <p:nvSpPr>
          <p:cNvPr id="5" name="AutoShape 36">
            <a:extLst>
              <a:ext uri="{FF2B5EF4-FFF2-40B4-BE49-F238E27FC236}">
                <a16:creationId xmlns:a16="http://schemas.microsoft.com/office/drawing/2014/main" id="{A10D81F7-373F-EA38-7B32-D59BC040F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267" y="2106886"/>
            <a:ext cx="2018171" cy="440928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電位法（</a:t>
            </a:r>
            <a:r>
              <a:rPr lang="en-US" altLang="ja-JP" sz="1400" dirty="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SPL,SPR</a:t>
            </a:r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）</a:t>
            </a:r>
          </a:p>
        </p:txBody>
      </p:sp>
      <p:sp>
        <p:nvSpPr>
          <p:cNvPr id="6" name="AutoShape 30">
            <a:extLst>
              <a:ext uri="{FF2B5EF4-FFF2-40B4-BE49-F238E27FC236}">
                <a16:creationId xmlns:a16="http://schemas.microsoft.com/office/drawing/2014/main" id="{C6E58BE0-B905-3819-C2D3-05FA85EB0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709" y="4904502"/>
            <a:ext cx="1657350" cy="423862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1400">
                <a:solidFill>
                  <a:srgbClr val="FF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換気カプセル法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F68925B-62EE-BC62-BE57-FAF82DE38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98" y="1483969"/>
            <a:ext cx="575905" cy="57712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4ACD170-7051-5CF0-ADF6-95E1EAD4A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915" y="739565"/>
            <a:ext cx="545540" cy="54554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422A2E3-53B5-BCAB-A134-F8146D046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83" y="4813604"/>
            <a:ext cx="545540" cy="5455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45C4AAF-AF7E-9BEE-3612-7E26EB882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02" y="4797811"/>
            <a:ext cx="575905" cy="577125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4C3D98D8-2D52-7914-EC57-082DA4CDF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05" y="2162699"/>
            <a:ext cx="575905" cy="577125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881A37EE-B5E5-4D13-6E21-E035E6E7E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75" y="2708342"/>
            <a:ext cx="545540" cy="54554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E622E892-F788-1ED5-F29F-A24CD3B3B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002" y="3453060"/>
            <a:ext cx="545540" cy="545540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6202DAAF-3AB0-316E-B2E5-F639B655C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577" y="4037502"/>
            <a:ext cx="545540" cy="545540"/>
          </a:xfrm>
          <a:prstGeom prst="rect">
            <a:avLst/>
          </a:prstGeom>
        </p:spPr>
      </p:pic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F10895B5-A048-ECE8-C30F-F9E88CF63B2D}"/>
              </a:ext>
            </a:extLst>
          </p:cNvPr>
          <p:cNvSpPr txBox="1"/>
          <p:nvPr/>
        </p:nvSpPr>
        <p:spPr>
          <a:xfrm>
            <a:off x="4701209" y="5629681"/>
            <a:ext cx="429156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solidFill>
                  <a:srgbClr val="FF0000"/>
                </a:solidFill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換気カプセル法は、</a:t>
            </a:r>
            <a:r>
              <a:rPr kumimoji="1" lang="en-US" altLang="ja-JP" b="1" dirty="0">
                <a:solidFill>
                  <a:srgbClr val="FF0000"/>
                </a:solidFill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1</a:t>
            </a:r>
            <a:r>
              <a:rPr kumimoji="1" lang="ja-JP" altLang="en-US" b="1">
                <a:solidFill>
                  <a:srgbClr val="FF0000"/>
                </a:solidFill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つの方法で温熱性・精神性・不感蒸泄の定量測定に対応できる唯一の方法。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227B31-3677-4256-6BED-6908FF8DB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901" y="2604786"/>
            <a:ext cx="1178001" cy="1696547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B15B2F5-9710-92AC-F69B-5FD31DF97F3D}"/>
              </a:ext>
            </a:extLst>
          </p:cNvPr>
          <p:cNvSpPr/>
          <p:nvPr/>
        </p:nvSpPr>
        <p:spPr>
          <a:xfrm>
            <a:off x="7825840" y="4336655"/>
            <a:ext cx="13262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アームバック法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07F44C2-BCE1-845A-556D-B01B911C4B20}"/>
              </a:ext>
            </a:extLst>
          </p:cNvPr>
          <p:cNvSpPr/>
          <p:nvPr/>
        </p:nvSpPr>
        <p:spPr>
          <a:xfrm>
            <a:off x="7967452" y="2101808"/>
            <a:ext cx="10429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>
                <a:solidFill>
                  <a:schemeClr val="bg2">
                    <a:lumMod val="2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ミノール法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64CEF71-7039-9F5A-6359-D60697845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44" y="647505"/>
            <a:ext cx="2274275" cy="149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85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38555</TotalTime>
  <Words>2005</Words>
  <Application>Microsoft Macintosh PowerPoint</Application>
  <PresentationFormat>画面に合わせる (4:3)</PresentationFormat>
  <Paragraphs>417</Paragraphs>
  <Slides>23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3" baseType="lpstr">
      <vt:lpstr>Hiragino Kaku Gothic Pro W3</vt:lpstr>
      <vt:lpstr>Hiragino Kaku Gothic Pro W6</vt:lpstr>
      <vt:lpstr>Hiragino Kaku Gothic ProN W6</vt:lpstr>
      <vt:lpstr>Meiryo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百瀬英哉</dc:creator>
  <cp:lastModifiedBy>百瀬英哉</cp:lastModifiedBy>
  <cp:revision>1121</cp:revision>
  <cp:lastPrinted>2024-09-26T04:56:25Z</cp:lastPrinted>
  <dcterms:created xsi:type="dcterms:W3CDTF">2023-04-08T00:29:22Z</dcterms:created>
  <dcterms:modified xsi:type="dcterms:W3CDTF">2025-04-17T10:10:38Z</dcterms:modified>
</cp:coreProperties>
</file>