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7"/>
  </p:notesMasterIdLst>
  <p:sldIdLst>
    <p:sldId id="1079" r:id="rId2"/>
    <p:sldId id="1161" r:id="rId3"/>
    <p:sldId id="1259" r:id="rId4"/>
    <p:sldId id="1256" r:id="rId5"/>
    <p:sldId id="527" r:id="rId6"/>
    <p:sldId id="543" r:id="rId7"/>
    <p:sldId id="528" r:id="rId8"/>
    <p:sldId id="525" r:id="rId9"/>
    <p:sldId id="1237" r:id="rId10"/>
    <p:sldId id="1260" r:id="rId11"/>
    <p:sldId id="1085" r:id="rId12"/>
    <p:sldId id="1086" r:id="rId13"/>
    <p:sldId id="1016" r:id="rId14"/>
    <p:sldId id="1001" r:id="rId15"/>
    <p:sldId id="709" r:id="rId16"/>
    <p:sldId id="1187" r:id="rId17"/>
    <p:sldId id="1141" r:id="rId18"/>
    <p:sldId id="1261" r:id="rId19"/>
    <p:sldId id="1165" r:id="rId20"/>
    <p:sldId id="1103" r:id="rId21"/>
    <p:sldId id="1218" r:id="rId22"/>
    <p:sldId id="1179" r:id="rId23"/>
    <p:sldId id="902" r:id="rId24"/>
    <p:sldId id="912" r:id="rId25"/>
    <p:sldId id="1183" r:id="rId26"/>
    <p:sldId id="1184" r:id="rId27"/>
    <p:sldId id="861" r:id="rId28"/>
    <p:sldId id="273" r:id="rId29"/>
    <p:sldId id="278" r:id="rId30"/>
    <p:sldId id="1249" r:id="rId31"/>
    <p:sldId id="262" r:id="rId32"/>
    <p:sldId id="994" r:id="rId33"/>
    <p:sldId id="1190" r:id="rId34"/>
    <p:sldId id="1301" r:id="rId35"/>
    <p:sldId id="1302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7A81FF"/>
    <a:srgbClr val="FF7E79"/>
    <a:srgbClr val="0070C0"/>
    <a:srgbClr val="E7E6E6"/>
    <a:srgbClr val="FF0000"/>
    <a:srgbClr val="FFC000"/>
    <a:srgbClr val="172C51"/>
    <a:srgbClr val="F2F2F2"/>
    <a:srgbClr val="76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淡色スタイル 1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テーマ スタイル 2 - アクセント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57"/>
    <p:restoredTop sz="96835"/>
  </p:normalViewPr>
  <p:slideViewPr>
    <p:cSldViewPr snapToGrid="0">
      <p:cViewPr varScale="1">
        <p:scale>
          <a:sx n="127" d="100"/>
          <a:sy n="127" d="100"/>
        </p:scale>
        <p:origin x="1824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46FEC3-C8C8-E249-B490-24A8BD86C004}" type="datetimeFigureOut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001B06-C5E2-3748-981B-83FDE069C69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4621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3AD7F-A5DF-7648-BAAD-954C728B90F2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7004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3AD7F-A5DF-7648-BAAD-954C728B90F2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2246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93AD7F-A5DF-7648-BAAD-954C728B90F2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7354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4A959-C53A-284E-9F26-5F55CA612DBE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575B501A-47A8-E7E8-CB82-1F91899EC9D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" altLang="ja-JP"/>
              <a:t>confidential</a:t>
            </a:r>
            <a:endParaRPr kumimoji="1" lang="ja-JP" altLang="en-US"/>
          </a:p>
        </p:txBody>
      </p:sp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8D26DF3D-0409-7540-783F-5059850145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2EC78AE-30A2-594E-BEF4-0ABDFBED38DE}" type="datetime1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892EDA46-BE75-F9F1-0EC7-E4A33DD9A3B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kumimoji="1" lang="en" altLang="ja-JP"/>
              <a:t>SKINOS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2765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4A959-C53A-284E-9F26-5F55CA612DBE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575B501A-47A8-E7E8-CB82-1F91899EC9D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" altLang="ja-JP"/>
              <a:t>confidential</a:t>
            </a:r>
            <a:endParaRPr kumimoji="1" lang="ja-JP" altLang="en-US"/>
          </a:p>
        </p:txBody>
      </p:sp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8D26DF3D-0409-7540-783F-5059850145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2EC78AE-30A2-594E-BEF4-0ABDFBED38DE}" type="datetime1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892EDA46-BE75-F9F1-0EC7-E4A33DD9A3B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kumimoji="1" lang="en" altLang="ja-JP"/>
              <a:t>SKINOS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5663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25D9F-C9A4-6741-79A2-522E86E34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7B9D423-AA6D-1475-F89B-EE2546E445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2ED9710-BF48-4E3E-B615-144AD6AF21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5DC8754-2079-FD35-4834-A691E02F9C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01B06-C5E2-3748-981B-83FDE069C69F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3050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2C4D8-5EC5-E940-BE55-67C6C0992D91}" type="datetime1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confidential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377E9-0672-7D4D-B257-B819BF24AE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7009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67E9E-70F0-914D-BE62-2A7DBE6AC2A5}" type="datetime1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confidential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377E9-0672-7D4D-B257-B819BF24AE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3231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94522-7C14-4949-8B85-4CCF99DB5150}" type="datetime1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confidential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377E9-0672-7D4D-B257-B819BF24AE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9611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605CB-1767-EA4A-AB7A-DB455C875B0A}" type="datetime1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confidential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377E9-0672-7D4D-B257-B819BF24AE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1696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5B131-9E0A-8E41-8789-AEDCCB084531}" type="datetime1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confidential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377E9-0672-7D4D-B257-B819BF24AE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3858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B6194-FEF1-9148-96F6-E98E137AD508}" type="datetime1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confidential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377E9-0672-7D4D-B257-B819BF24AE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5775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C44CB-16D9-0C42-96A5-02335AC1847D}" type="datetime1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confidential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377E9-0672-7D4D-B257-B819BF24AE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6464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AC325-BBF4-E941-9352-7393C85CCDEF}" type="datetime1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confidential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377E9-0672-7D4D-B257-B819BF24AE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8271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388F7-CF98-3244-8F0C-8B4B8FE8594D}" type="datetime1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confidential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377E9-0672-7D4D-B257-B819BF24AE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5935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61F7-88A6-584D-BA90-C8CDFE2A5D7B}" type="datetime1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confidential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377E9-0672-7D4D-B257-B819BF24AE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6834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D486-A3CA-A344-B594-DC8F127F7803}" type="datetime1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confidential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377E9-0672-7D4D-B257-B819BF24AE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1843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ED68C-F9D3-3A4B-A6DD-E3BA02099F68}" type="datetime1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" altLang="ja-JP"/>
              <a:t>confidential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377E9-0672-7D4D-B257-B819BF24AE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7507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emf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2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AmyYVQEodWU" TargetMode="External"/><Relationship Id="rId4" Type="http://schemas.openxmlformats.org/officeDocument/2006/relationships/hyperlink" Target="https://www.youtube.com/watch?v=rPlbYkHWSmk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AD3E14C-80AC-8CDF-1961-2063CDB8FC8C}"/>
              </a:ext>
            </a:extLst>
          </p:cNvPr>
          <p:cNvSpPr/>
          <p:nvPr/>
        </p:nvSpPr>
        <p:spPr>
          <a:xfrm>
            <a:off x="400050" y="628650"/>
            <a:ext cx="3973987" cy="116244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E3EB452-81F6-565A-DA12-F705D117EE90}"/>
              </a:ext>
            </a:extLst>
          </p:cNvPr>
          <p:cNvSpPr txBox="1"/>
          <p:nvPr/>
        </p:nvSpPr>
        <p:spPr>
          <a:xfrm>
            <a:off x="1005297" y="855928"/>
            <a:ext cx="2763491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>
                <a:solidFill>
                  <a:schemeClr val="bg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事業紹介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8E6BB8E4-6EAD-D005-C19A-DF3E59527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79018"/>
            <a:ext cx="9144000" cy="3962507"/>
          </a:xfrm>
          <a:prstGeom prst="rect">
            <a:avLst/>
          </a:prstGeom>
        </p:spPr>
      </p:pic>
      <p:pic>
        <p:nvPicPr>
          <p:cNvPr id="7" name="図 6" descr="図形&#10;&#10;中程度の精度で自動的に生成された説明">
            <a:extLst>
              <a:ext uri="{FF2B5EF4-FFF2-40B4-BE49-F238E27FC236}">
                <a16:creationId xmlns:a16="http://schemas.microsoft.com/office/drawing/2014/main" id="{B02CCD9C-7145-394C-5B03-91B2E83AC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3915" y="5816531"/>
            <a:ext cx="1896894" cy="74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39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5E1A7-7898-F7A5-01EF-388941E32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D6F486F-8D44-0F80-4DCC-745E8DB8B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79018"/>
            <a:ext cx="9144000" cy="3962507"/>
          </a:xfrm>
          <a:prstGeom prst="rect">
            <a:avLst/>
          </a:prstGeom>
        </p:spPr>
      </p:pic>
      <p:sp>
        <p:nvSpPr>
          <p:cNvPr id="4" name="角丸四角形 3">
            <a:extLst>
              <a:ext uri="{FF2B5EF4-FFF2-40B4-BE49-F238E27FC236}">
                <a16:creationId xmlns:a16="http://schemas.microsoft.com/office/drawing/2014/main" id="{4E145CEA-C665-315C-B629-55428740C863}"/>
              </a:ext>
            </a:extLst>
          </p:cNvPr>
          <p:cNvSpPr/>
          <p:nvPr/>
        </p:nvSpPr>
        <p:spPr>
          <a:xfrm>
            <a:off x="618836" y="609598"/>
            <a:ext cx="7961745" cy="6040584"/>
          </a:xfrm>
          <a:prstGeom prst="roundRect">
            <a:avLst>
              <a:gd name="adj" fmla="val 9649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B038765-E1FE-DD0B-7A7A-9B4764A8F3FD}"/>
              </a:ext>
            </a:extLst>
          </p:cNvPr>
          <p:cNvSpPr txBox="1"/>
          <p:nvPr/>
        </p:nvSpPr>
        <p:spPr>
          <a:xfrm>
            <a:off x="785092" y="998400"/>
            <a:ext cx="77954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ea"/>
              <a:buAutoNum type="circleNumDbPlain"/>
            </a:pPr>
            <a:r>
              <a:rPr kumimoji="1" lang="ja-JP" altLang="en-US" sz="2800" b="1">
                <a:solidFill>
                  <a:schemeClr val="bg1">
                    <a:lumMod val="7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会社概要・現在の事業概要</a:t>
            </a:r>
            <a:endParaRPr kumimoji="1" lang="en-US" altLang="ja-JP" sz="2800" b="1" dirty="0">
              <a:solidFill>
                <a:schemeClr val="bg1">
                  <a:lumMod val="7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457200" indent="-457200">
              <a:buFont typeface="+mj-ea"/>
              <a:buAutoNum type="circleNumDbPlain"/>
            </a:pPr>
            <a:endParaRPr kumimoji="1"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457200" indent="-457200">
              <a:buFont typeface="+mj-ea"/>
              <a:buAutoNum type="circleNumDbPlain"/>
            </a:pPr>
            <a:r>
              <a:rPr kumimoji="1"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当社の発汗センサ技術</a:t>
            </a:r>
            <a:endParaRPr kumimoji="1"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457200" indent="-457200">
              <a:buFont typeface="+mj-ea"/>
              <a:buAutoNum type="circleNumDbPlain"/>
            </a:pPr>
            <a:endParaRPr kumimoji="1"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457200" indent="-457200">
              <a:buFont typeface="+mj-ea"/>
              <a:buAutoNum type="circleNumDbPlain"/>
            </a:pPr>
            <a:r>
              <a:rPr kumimoji="1" lang="ja-JP" altLang="en-US" sz="2800" b="1">
                <a:solidFill>
                  <a:schemeClr val="bg1">
                    <a:lumMod val="7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身体パフォーマンス管理（脱水・熱中症対策）としての活用</a:t>
            </a:r>
            <a:endParaRPr kumimoji="1" lang="en-US" altLang="ja-JP" sz="2800" b="1" dirty="0">
              <a:solidFill>
                <a:schemeClr val="bg1">
                  <a:lumMod val="7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365D6EA-6463-8785-6D3E-B9B7F4ECE726}"/>
              </a:ext>
            </a:extLst>
          </p:cNvPr>
          <p:cNvSpPr txBox="1"/>
          <p:nvPr/>
        </p:nvSpPr>
        <p:spPr>
          <a:xfrm>
            <a:off x="244764" y="283837"/>
            <a:ext cx="1824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ja-JP" sz="2800" b="1" dirty="0">
                <a:latin typeface="Meiryo" panose="020B0604030504040204" pitchFamily="34" charset="-128"/>
                <a:ea typeface="Meiryo" panose="020B0604030504040204" pitchFamily="34" charset="-128"/>
              </a:rPr>
              <a:t>contents</a:t>
            </a:r>
            <a:endParaRPr kumimoji="1" lang="ja-JP" altLang="en-US" sz="28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155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『精神性発汗』は体温調節に関わらず、感情や情動、精神的ストレスにより出現します。">
            <a:extLst>
              <a:ext uri="{FF2B5EF4-FFF2-40B4-BE49-F238E27FC236}">
                <a16:creationId xmlns:a16="http://schemas.microsoft.com/office/drawing/2014/main" id="{36EC90C2-B006-D94C-A224-2B1E45437AB4}"/>
              </a:ext>
            </a:extLst>
          </p:cNvPr>
          <p:cNvSpPr/>
          <p:nvPr/>
        </p:nvSpPr>
        <p:spPr>
          <a:xfrm>
            <a:off x="1541187" y="2596243"/>
            <a:ext cx="7291245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marL="321027" indent="-321027" algn="l">
              <a:lnSpc>
                <a:spcPct val="40000"/>
              </a:lnSpc>
              <a:buSzPct val="45000"/>
              <a:buBlip>
                <a:blip r:embed="rId2"/>
              </a:buBlip>
              <a:defRPr sz="2600">
                <a:solidFill>
                  <a:srgbClr val="000000"/>
                </a:solidFill>
                <a:latin typeface="小塚明朝 Pro R"/>
                <a:ea typeface="小塚明朝 Pro R"/>
                <a:cs typeface="小塚明朝 Pro R"/>
                <a:sym typeface="小塚明朝 Pro R"/>
              </a:defRPr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sz="2000" b="1" dirty="0">
                <a:solidFill>
                  <a:srgbClr val="0070C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『</a:t>
            </a:r>
            <a:r>
              <a:rPr sz="2000" b="1" dirty="0" err="1">
                <a:solidFill>
                  <a:srgbClr val="0070C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精神性発汗』は体温調節に関わらず、情動、精神的ストレスにより</a:t>
            </a:r>
            <a:r>
              <a:rPr lang="ja-JP" altLang="en-US" sz="2000" b="1">
                <a:solidFill>
                  <a:srgbClr val="0070C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手のひら・足の裏から発生します</a:t>
            </a:r>
            <a:r>
              <a:rPr sz="2000" b="1" dirty="0">
                <a:solidFill>
                  <a:srgbClr val="0070C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。</a:t>
            </a: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52ED2DB8-593A-BC44-8289-6C12DB3BE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87" y="2591411"/>
            <a:ext cx="1054279" cy="1056513"/>
          </a:xfrm>
          <a:prstGeom prst="rect">
            <a:avLst/>
          </a:prstGeom>
        </p:spPr>
      </p:pic>
      <p:sp>
        <p:nvSpPr>
          <p:cNvPr id="3" name="『温熱性発汗』は体温を一定に保つための重要な機能です。">
            <a:extLst>
              <a:ext uri="{FF2B5EF4-FFF2-40B4-BE49-F238E27FC236}">
                <a16:creationId xmlns:a16="http://schemas.microsoft.com/office/drawing/2014/main" id="{141B0BD4-093E-A76A-4EE6-DA81BF4A2853}"/>
              </a:ext>
            </a:extLst>
          </p:cNvPr>
          <p:cNvSpPr/>
          <p:nvPr/>
        </p:nvSpPr>
        <p:spPr>
          <a:xfrm>
            <a:off x="1495605" y="5187061"/>
            <a:ext cx="7336827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marL="321027" indent="-321027" algn="l">
              <a:lnSpc>
                <a:spcPct val="40000"/>
              </a:lnSpc>
              <a:buSzPct val="45000"/>
              <a:buBlip>
                <a:blip r:embed="rId2"/>
              </a:buBlip>
              <a:defRPr sz="2600">
                <a:solidFill>
                  <a:srgbClr val="000000"/>
                </a:solidFill>
                <a:latin typeface="小塚明朝 Pro R"/>
                <a:ea typeface="小塚明朝 Pro R"/>
                <a:cs typeface="小塚明朝 Pro R"/>
                <a:sym typeface="小塚明朝 Pro R"/>
              </a:defRPr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sz="2000" b="1" dirty="0">
                <a:solidFill>
                  <a:schemeClr val="accent6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『</a:t>
            </a:r>
            <a:r>
              <a:rPr lang="ja-JP" altLang="en-US" sz="2000" b="1">
                <a:solidFill>
                  <a:schemeClr val="accent6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不感蒸泄</a:t>
            </a:r>
            <a:r>
              <a:rPr sz="2000" b="1" dirty="0">
                <a:solidFill>
                  <a:schemeClr val="accent6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』</a:t>
            </a:r>
            <a:r>
              <a:rPr sz="2000" b="1" dirty="0" err="1">
                <a:solidFill>
                  <a:schemeClr val="accent6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は</a:t>
            </a:r>
            <a:r>
              <a:rPr lang="ja-JP" altLang="en-US" sz="2000" b="1">
                <a:solidFill>
                  <a:schemeClr val="accent6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肌のバリア機能低下（肌ダメージ）により増加する皮膚蒸散水分です。</a:t>
            </a:r>
            <a:endParaRPr sz="2000" b="1" dirty="0">
              <a:solidFill>
                <a:schemeClr val="accent6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pic>
        <p:nvPicPr>
          <p:cNvPr id="2" name="図 1" descr="アイコン&#10;&#10;自動的に生成された説明">
            <a:extLst>
              <a:ext uri="{FF2B5EF4-FFF2-40B4-BE49-F238E27FC236}">
                <a16:creationId xmlns:a16="http://schemas.microsoft.com/office/drawing/2014/main" id="{69647146-070C-6AF9-DC31-31A698A90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475" y="5067473"/>
            <a:ext cx="998691" cy="99869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20E318E-7B45-5917-12FE-C36959552C1D}"/>
              </a:ext>
            </a:extLst>
          </p:cNvPr>
          <p:cNvSpPr txBox="1"/>
          <p:nvPr/>
        </p:nvSpPr>
        <p:spPr>
          <a:xfrm>
            <a:off x="1507781" y="4166878"/>
            <a:ext cx="4710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●危険の認知、軽度認知症運転者のリスク評価</a:t>
            </a:r>
            <a:endParaRPr kumimoji="1" lang="en-US" altLang="ja-JP" sz="1600" b="1" dirty="0">
              <a:solidFill>
                <a:schemeClr val="tx1">
                  <a:lumMod val="65000"/>
                  <a:lumOff val="35000"/>
                </a:schemeClr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A917FFB-D8FC-D231-E45B-0AA1DD7FE7AA}"/>
              </a:ext>
            </a:extLst>
          </p:cNvPr>
          <p:cNvSpPr txBox="1"/>
          <p:nvPr/>
        </p:nvSpPr>
        <p:spPr>
          <a:xfrm>
            <a:off x="1507783" y="3338378"/>
            <a:ext cx="5163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●漫然・居眠り防止、疲労の蓄積、不眠の検知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664355A-1CAA-1127-A913-26C83721A1DD}"/>
              </a:ext>
            </a:extLst>
          </p:cNvPr>
          <p:cNvSpPr txBox="1"/>
          <p:nvPr/>
        </p:nvSpPr>
        <p:spPr>
          <a:xfrm>
            <a:off x="1507780" y="3620862"/>
            <a:ext cx="7400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●ストレス（状態</a:t>
            </a:r>
            <a:r>
              <a:rPr kumimoji="1" lang="en-US" altLang="ja-JP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,</a:t>
            </a:r>
            <a:r>
              <a:rPr kumimoji="1" lang="ja-JP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要因）の評価、ストレスマネジメント（カウンセリング）、マインドフルネスへの応用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359B996-03F7-6E86-C01E-FF170050BD44}"/>
              </a:ext>
            </a:extLst>
          </p:cNvPr>
          <p:cNvSpPr txBox="1"/>
          <p:nvPr/>
        </p:nvSpPr>
        <p:spPr>
          <a:xfrm>
            <a:off x="1507780" y="4482698"/>
            <a:ext cx="4604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●どきどき感のセンシング、ゲーム・エンターテイメントでの活用、ヒヤリハット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2795A74-D6AE-A595-519E-F44F689A41F0}"/>
              </a:ext>
            </a:extLst>
          </p:cNvPr>
          <p:cNvSpPr txBox="1"/>
          <p:nvPr/>
        </p:nvSpPr>
        <p:spPr>
          <a:xfrm>
            <a:off x="1507779" y="5916909"/>
            <a:ext cx="3600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●肌ダメージの早期検知</a:t>
            </a:r>
            <a:endParaRPr kumimoji="1" lang="en-US" altLang="ja-JP" sz="1600" b="1" dirty="0">
              <a:solidFill>
                <a:schemeClr val="tx1">
                  <a:lumMod val="65000"/>
                  <a:lumOff val="35000"/>
                </a:schemeClr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r>
              <a:rPr kumimoji="1" lang="ja-JP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●無発汗時</a:t>
            </a:r>
            <a:r>
              <a:rPr kumimoji="1" lang="en-US" altLang="ja-JP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『</a:t>
            </a:r>
            <a:r>
              <a:rPr kumimoji="1" lang="ja-JP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隠れ脱水</a:t>
            </a:r>
            <a:r>
              <a:rPr kumimoji="1" lang="en-US" altLang="ja-JP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』</a:t>
            </a:r>
            <a:r>
              <a:rPr kumimoji="1" lang="ja-JP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の評価</a:t>
            </a:r>
            <a:endParaRPr kumimoji="1" lang="en-US" altLang="ja-JP" sz="1600" b="1" dirty="0">
              <a:solidFill>
                <a:schemeClr val="tx1">
                  <a:lumMod val="65000"/>
                  <a:lumOff val="35000"/>
                </a:schemeClr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r>
              <a:rPr kumimoji="1" lang="ja-JP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●アトピー性皮膚炎の診断（医療）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940D27C-780E-BDB2-9BE1-01EF214992DB}"/>
              </a:ext>
            </a:extLst>
          </p:cNvPr>
          <p:cNvSpPr/>
          <p:nvPr/>
        </p:nvSpPr>
        <p:spPr>
          <a:xfrm>
            <a:off x="0" y="-1"/>
            <a:ext cx="9144000" cy="4727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b="1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　汗の種類</a:t>
            </a:r>
          </a:p>
        </p:txBody>
      </p:sp>
      <p:sp>
        <p:nvSpPr>
          <p:cNvPr id="15" name="角丸四角形 14">
            <a:extLst>
              <a:ext uri="{FF2B5EF4-FFF2-40B4-BE49-F238E27FC236}">
                <a16:creationId xmlns:a16="http://schemas.microsoft.com/office/drawing/2014/main" id="{B1189385-9777-D049-C11D-4A62D35A6E46}"/>
              </a:ext>
            </a:extLst>
          </p:cNvPr>
          <p:cNvSpPr/>
          <p:nvPr/>
        </p:nvSpPr>
        <p:spPr>
          <a:xfrm>
            <a:off x="6355076" y="4087896"/>
            <a:ext cx="2553700" cy="727209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神経活動の評価</a:t>
            </a:r>
            <a:endParaRPr kumimoji="1" lang="en-US" altLang="ja-JP" sz="2000" b="1" dirty="0"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pPr algn="ctr"/>
            <a:r>
              <a:rPr kumimoji="1" lang="ja-JP" altLang="en-US" sz="2000" b="1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→応答性が必要</a:t>
            </a:r>
          </a:p>
        </p:txBody>
      </p:sp>
      <p:sp>
        <p:nvSpPr>
          <p:cNvPr id="28" name="角丸四角形 27">
            <a:extLst>
              <a:ext uri="{FF2B5EF4-FFF2-40B4-BE49-F238E27FC236}">
                <a16:creationId xmlns:a16="http://schemas.microsoft.com/office/drawing/2014/main" id="{1FE7E43D-445D-2BB3-2BD9-E397F079EB55}"/>
              </a:ext>
            </a:extLst>
          </p:cNvPr>
          <p:cNvSpPr/>
          <p:nvPr/>
        </p:nvSpPr>
        <p:spPr>
          <a:xfrm>
            <a:off x="5481794" y="5844604"/>
            <a:ext cx="3426982" cy="684061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微量蒸散水分量測定</a:t>
            </a:r>
            <a:endParaRPr kumimoji="1" lang="en-US" altLang="ja-JP" sz="2000" b="1" dirty="0"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pPr algn="ctr"/>
            <a:r>
              <a:rPr kumimoji="1" lang="ja-JP" altLang="en-US" sz="2000" b="1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→感度・分解能が必要</a:t>
            </a:r>
          </a:p>
        </p:txBody>
      </p:sp>
      <p:sp>
        <p:nvSpPr>
          <p:cNvPr id="13" name="『温熱性発汗』は体温を一定に保つための重要な機能です。">
            <a:extLst>
              <a:ext uri="{FF2B5EF4-FFF2-40B4-BE49-F238E27FC236}">
                <a16:creationId xmlns:a16="http://schemas.microsoft.com/office/drawing/2014/main" id="{5E253F90-8943-62A8-7DA1-6FD441426DC5}"/>
              </a:ext>
            </a:extLst>
          </p:cNvPr>
          <p:cNvSpPr/>
          <p:nvPr/>
        </p:nvSpPr>
        <p:spPr>
          <a:xfrm>
            <a:off x="1251832" y="542758"/>
            <a:ext cx="7201982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marL="321027" indent="-321027" algn="l">
              <a:lnSpc>
                <a:spcPct val="40000"/>
              </a:lnSpc>
              <a:buSzPct val="45000"/>
              <a:buBlip>
                <a:blip r:embed="rId2"/>
              </a:buBlip>
              <a:defRPr sz="2600">
                <a:solidFill>
                  <a:srgbClr val="000000"/>
                </a:solidFill>
                <a:latin typeface="小塚明朝 Pro R"/>
                <a:ea typeface="小塚明朝 Pro R"/>
                <a:cs typeface="小塚明朝 Pro R"/>
                <a:sym typeface="小塚明朝 Pro R"/>
              </a:defRPr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sz="2000" b="1" dirty="0">
                <a:solidFill>
                  <a:schemeClr val="accent2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『</a:t>
            </a:r>
            <a:r>
              <a:rPr sz="2000" b="1" dirty="0" err="1">
                <a:solidFill>
                  <a:schemeClr val="accent2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温熱性発汗』は体温を一定に保つための重要な機能</a:t>
            </a:r>
            <a:r>
              <a:rPr lang="ja-JP" altLang="en-US" sz="2000" b="1">
                <a:solidFill>
                  <a:schemeClr val="accent2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です。</a:t>
            </a:r>
            <a:endParaRPr sz="2000" b="1" dirty="0">
              <a:solidFill>
                <a:schemeClr val="accent2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0C0006C4-21F1-E927-53CB-912E726487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00" y="611820"/>
            <a:ext cx="998691" cy="998691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E04A0A0-77AB-E9C0-3889-4943613BA40A}"/>
              </a:ext>
            </a:extLst>
          </p:cNvPr>
          <p:cNvSpPr txBox="1"/>
          <p:nvPr/>
        </p:nvSpPr>
        <p:spPr>
          <a:xfrm>
            <a:off x="1417207" y="1507159"/>
            <a:ext cx="7085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●快適性の数値化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B7B0BAA-8BBA-1CDD-EC7F-CD3DEA516A86}"/>
              </a:ext>
            </a:extLst>
          </p:cNvPr>
          <p:cNvSpPr txBox="1"/>
          <p:nvPr/>
        </p:nvSpPr>
        <p:spPr>
          <a:xfrm>
            <a:off x="1417207" y="926848"/>
            <a:ext cx="7085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●熱中症防止、脱水リスクの測定、作業現場やスポーツ産業での活用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0086053-E500-D376-9F9B-98AFC1A6AB99}"/>
              </a:ext>
            </a:extLst>
          </p:cNvPr>
          <p:cNvSpPr txBox="1"/>
          <p:nvPr/>
        </p:nvSpPr>
        <p:spPr>
          <a:xfrm>
            <a:off x="1417207" y="1206116"/>
            <a:ext cx="7085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●運動強度の数値化、フィットネスクラブでの活用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8CC15D5-C215-67AC-5855-394A32673B7C}"/>
              </a:ext>
            </a:extLst>
          </p:cNvPr>
          <p:cNvSpPr txBox="1"/>
          <p:nvPr/>
        </p:nvSpPr>
        <p:spPr>
          <a:xfrm>
            <a:off x="1407268" y="1805333"/>
            <a:ext cx="7085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●神経疾患、発汗障害の診断（医療）</a:t>
            </a:r>
          </a:p>
        </p:txBody>
      </p:sp>
      <p:sp>
        <p:nvSpPr>
          <p:cNvPr id="26" name="角丸四角形 25">
            <a:extLst>
              <a:ext uri="{FF2B5EF4-FFF2-40B4-BE49-F238E27FC236}">
                <a16:creationId xmlns:a16="http://schemas.microsoft.com/office/drawing/2014/main" id="{08DB22A6-B4BD-4DE3-F9C6-5B1950FA1BB2}"/>
              </a:ext>
            </a:extLst>
          </p:cNvPr>
          <p:cNvSpPr/>
          <p:nvPr/>
        </p:nvSpPr>
        <p:spPr>
          <a:xfrm>
            <a:off x="5405450" y="1679609"/>
            <a:ext cx="3426982" cy="727209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微量から多量の水分測定</a:t>
            </a:r>
            <a:endParaRPr kumimoji="1" lang="en-US" altLang="ja-JP" sz="2000" b="1" dirty="0"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pPr algn="ctr"/>
            <a:r>
              <a:rPr kumimoji="1" lang="ja-JP" altLang="en-US" sz="2000" b="1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→広い測定レンジが必要</a:t>
            </a:r>
          </a:p>
        </p:txBody>
      </p:sp>
    </p:spTree>
    <p:extLst>
      <p:ext uri="{BB962C8B-B14F-4D97-AF65-F5344CB8AC3E}">
        <p14:creationId xmlns:p14="http://schemas.microsoft.com/office/powerpoint/2010/main" val="2615999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円/楕円 70">
            <a:extLst>
              <a:ext uri="{FF2B5EF4-FFF2-40B4-BE49-F238E27FC236}">
                <a16:creationId xmlns:a16="http://schemas.microsoft.com/office/drawing/2014/main" id="{11AA9331-BA79-91D0-4FCA-DA8D88E5A13D}"/>
              </a:ext>
            </a:extLst>
          </p:cNvPr>
          <p:cNvSpPr/>
          <p:nvPr/>
        </p:nvSpPr>
        <p:spPr>
          <a:xfrm>
            <a:off x="3592793" y="4613822"/>
            <a:ext cx="4045394" cy="966046"/>
          </a:xfrm>
          <a:prstGeom prst="ellipse">
            <a:avLst/>
          </a:prstGeom>
          <a:solidFill>
            <a:srgbClr val="FF00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5" name="AutoShape 27"/>
          <p:cNvCxnSpPr>
            <a:cxnSpLocks noChangeShapeType="1"/>
            <a:stCxn id="20" idx="2"/>
            <a:endCxn id="48" idx="0"/>
          </p:cNvCxnSpPr>
          <p:nvPr/>
        </p:nvCxnSpPr>
        <p:spPr bwMode="auto">
          <a:xfrm rot="5400000">
            <a:off x="-600284" y="4282119"/>
            <a:ext cx="2451321" cy="103"/>
          </a:xfrm>
          <a:prstGeom prst="bentConnector3">
            <a:avLst>
              <a:gd name="adj1" fmla="val 50000"/>
            </a:avLst>
          </a:prstGeom>
          <a:ln>
            <a:solidFill>
              <a:srgbClr val="00206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20" name="AutoShape 17"/>
          <p:cNvSpPr>
            <a:spLocks noChangeArrowheads="1"/>
          </p:cNvSpPr>
          <p:nvPr/>
        </p:nvSpPr>
        <p:spPr bwMode="auto">
          <a:xfrm>
            <a:off x="179684" y="2392935"/>
            <a:ext cx="891486" cy="663575"/>
          </a:xfrm>
          <a:prstGeom prst="roundRect">
            <a:avLst>
              <a:gd name="adj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140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発汗量</a:t>
            </a:r>
            <a:endParaRPr lang="en-US" altLang="ja-JP" sz="1400">
              <a:solidFill>
                <a:schemeClr val="bg2">
                  <a:lumMod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pPr algn="ctr" eaLnBrk="1" hangingPunct="1"/>
            <a:r>
              <a:rPr lang="ja-JP" altLang="en-US" sz="140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測定法</a:t>
            </a:r>
          </a:p>
        </p:txBody>
      </p:sp>
      <p:sp>
        <p:nvSpPr>
          <p:cNvPr id="21" name="AutoShape 18"/>
          <p:cNvSpPr>
            <a:spLocks noChangeArrowheads="1"/>
          </p:cNvSpPr>
          <p:nvPr/>
        </p:nvSpPr>
        <p:spPr bwMode="auto">
          <a:xfrm>
            <a:off x="1315888" y="1322044"/>
            <a:ext cx="686315" cy="665163"/>
          </a:xfrm>
          <a:prstGeom prst="roundRect">
            <a:avLst>
              <a:gd name="adj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140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定性法</a:t>
            </a:r>
            <a:endParaRPr lang="en-US" altLang="ja-JP" sz="1400" dirty="0">
              <a:solidFill>
                <a:schemeClr val="bg2">
                  <a:lumMod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22" name="AutoShape 19"/>
          <p:cNvSpPr>
            <a:spLocks noChangeArrowheads="1"/>
          </p:cNvSpPr>
          <p:nvPr/>
        </p:nvSpPr>
        <p:spPr bwMode="auto">
          <a:xfrm>
            <a:off x="1315888" y="3344017"/>
            <a:ext cx="686315" cy="642937"/>
          </a:xfrm>
          <a:prstGeom prst="roundRect">
            <a:avLst>
              <a:gd name="adj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140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定量法</a:t>
            </a:r>
          </a:p>
        </p:txBody>
      </p:sp>
      <p:sp>
        <p:nvSpPr>
          <p:cNvPr id="23" name="AutoShape 20"/>
          <p:cNvSpPr>
            <a:spLocks noChangeArrowheads="1"/>
          </p:cNvSpPr>
          <p:nvPr/>
        </p:nvSpPr>
        <p:spPr bwMode="auto">
          <a:xfrm>
            <a:off x="2219690" y="690219"/>
            <a:ext cx="1800225" cy="793750"/>
          </a:xfrm>
          <a:prstGeom prst="roundRect">
            <a:avLst>
              <a:gd name="adj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1400">
                <a:solidFill>
                  <a:srgbClr val="FF0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ミノール法</a:t>
            </a:r>
          </a:p>
          <a:p>
            <a:pPr algn="ctr" eaLnBrk="1" hangingPunct="1"/>
            <a:r>
              <a:rPr lang="ja-JP" altLang="en-US" sz="140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・ランダール法、</a:t>
            </a:r>
          </a:p>
          <a:p>
            <a:pPr algn="ctr" eaLnBrk="1" hangingPunct="1"/>
            <a:r>
              <a:rPr lang="ja-JP" altLang="en-US" sz="140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・ラップフィルム法</a:t>
            </a:r>
          </a:p>
        </p:txBody>
      </p:sp>
      <p:cxnSp>
        <p:nvCxnSpPr>
          <p:cNvPr id="24" name="AutoShape 26"/>
          <p:cNvCxnSpPr>
            <a:cxnSpLocks noChangeShapeType="1"/>
          </p:cNvCxnSpPr>
          <p:nvPr/>
        </p:nvCxnSpPr>
        <p:spPr bwMode="auto">
          <a:xfrm flipV="1">
            <a:off x="1061743" y="1823518"/>
            <a:ext cx="242887" cy="854075"/>
          </a:xfrm>
          <a:prstGeom prst="bentConnector3">
            <a:avLst>
              <a:gd name="adj1" fmla="val 50000"/>
            </a:avLst>
          </a:prstGeom>
          <a:ln>
            <a:solidFill>
              <a:srgbClr val="00206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cxnSp>
        <p:nvCxnSpPr>
          <p:cNvPr id="25" name="AutoShape 27"/>
          <p:cNvCxnSpPr>
            <a:cxnSpLocks noChangeShapeType="1"/>
          </p:cNvCxnSpPr>
          <p:nvPr/>
        </p:nvCxnSpPr>
        <p:spPr bwMode="auto">
          <a:xfrm>
            <a:off x="1061743" y="2677593"/>
            <a:ext cx="242887" cy="982662"/>
          </a:xfrm>
          <a:prstGeom prst="bentConnector3">
            <a:avLst>
              <a:gd name="adj1" fmla="val 50000"/>
            </a:avLst>
          </a:prstGeom>
          <a:ln>
            <a:solidFill>
              <a:srgbClr val="00206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26" name="AutoShape 28"/>
          <p:cNvSpPr>
            <a:spLocks noChangeArrowheads="1"/>
          </p:cNvSpPr>
          <p:nvPr/>
        </p:nvSpPr>
        <p:spPr bwMode="auto">
          <a:xfrm>
            <a:off x="2219690" y="1844155"/>
            <a:ext cx="1784712" cy="590550"/>
          </a:xfrm>
          <a:prstGeom prst="roundRect">
            <a:avLst>
              <a:gd name="adj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1400">
                <a:solidFill>
                  <a:srgbClr val="FF0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電気活動記録法</a:t>
            </a:r>
            <a:endParaRPr lang="en-US" altLang="ja-JP" sz="1400" dirty="0">
              <a:solidFill>
                <a:srgbClr val="FF000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pPr algn="ctr" eaLnBrk="1" hangingPunct="1"/>
            <a:r>
              <a:rPr lang="ja-JP" altLang="en-US" sz="120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（</a:t>
            </a:r>
            <a:r>
              <a:rPr lang="en-US" altLang="ja-JP" sz="12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SPA:</a:t>
            </a:r>
            <a:r>
              <a:rPr lang="ja-JP" altLang="en-US" sz="120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精神性発汗のみ）</a:t>
            </a:r>
          </a:p>
        </p:txBody>
      </p:sp>
      <p:sp>
        <p:nvSpPr>
          <p:cNvPr id="27" name="AutoShape 29"/>
          <p:cNvSpPr>
            <a:spLocks noChangeArrowheads="1"/>
          </p:cNvSpPr>
          <p:nvPr/>
        </p:nvSpPr>
        <p:spPr bwMode="auto">
          <a:xfrm>
            <a:off x="4019915" y="3503700"/>
            <a:ext cx="1657350" cy="423863"/>
          </a:xfrm>
          <a:prstGeom prst="roundRect">
            <a:avLst>
              <a:gd name="adj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1400">
                <a:solidFill>
                  <a:srgbClr val="FF0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ろ紙法</a:t>
            </a:r>
          </a:p>
        </p:txBody>
      </p:sp>
      <p:sp>
        <p:nvSpPr>
          <p:cNvPr id="28" name="AutoShape 30"/>
          <p:cNvSpPr>
            <a:spLocks noChangeArrowheads="1"/>
          </p:cNvSpPr>
          <p:nvPr/>
        </p:nvSpPr>
        <p:spPr bwMode="auto">
          <a:xfrm>
            <a:off x="4019915" y="4083138"/>
            <a:ext cx="1657350" cy="423862"/>
          </a:xfrm>
          <a:prstGeom prst="roundRect">
            <a:avLst>
              <a:gd name="adj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140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アームバック法</a:t>
            </a:r>
          </a:p>
        </p:txBody>
      </p:sp>
      <p:cxnSp>
        <p:nvCxnSpPr>
          <p:cNvPr id="33" name="AutoShape 35"/>
          <p:cNvCxnSpPr>
            <a:cxnSpLocks noChangeShapeType="1"/>
            <a:stCxn id="22" idx="3"/>
            <a:endCxn id="47" idx="1"/>
          </p:cNvCxnSpPr>
          <p:nvPr/>
        </p:nvCxnSpPr>
        <p:spPr bwMode="auto">
          <a:xfrm>
            <a:off x="2002203" y="3665486"/>
            <a:ext cx="312737" cy="1450948"/>
          </a:xfrm>
          <a:prstGeom prst="bentConnector3">
            <a:avLst>
              <a:gd name="adj1" fmla="val 50000"/>
            </a:avLst>
          </a:prstGeom>
          <a:ln>
            <a:solidFill>
              <a:srgbClr val="00206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34" name="AutoShape 36"/>
          <p:cNvSpPr>
            <a:spLocks noChangeArrowheads="1"/>
          </p:cNvSpPr>
          <p:nvPr/>
        </p:nvSpPr>
        <p:spPr bwMode="auto">
          <a:xfrm>
            <a:off x="4259267" y="1579043"/>
            <a:ext cx="2018171" cy="440928"/>
          </a:xfrm>
          <a:prstGeom prst="roundRect">
            <a:avLst>
              <a:gd name="adj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140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通電法（</a:t>
            </a:r>
            <a:r>
              <a:rPr lang="en-US" altLang="ja-JP" sz="14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SCL,SCR</a:t>
            </a:r>
            <a:r>
              <a:rPr lang="ja-JP" altLang="en-US" sz="140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）</a:t>
            </a:r>
          </a:p>
        </p:txBody>
      </p:sp>
      <p:cxnSp>
        <p:nvCxnSpPr>
          <p:cNvPr id="36" name="カギ線コネクタ 35"/>
          <p:cNvCxnSpPr>
            <a:cxnSpLocks/>
          </p:cNvCxnSpPr>
          <p:nvPr/>
        </p:nvCxnSpPr>
        <p:spPr>
          <a:xfrm flipV="1">
            <a:off x="2002203" y="1087094"/>
            <a:ext cx="217487" cy="566738"/>
          </a:xfrm>
          <a:prstGeom prst="bentConnector3">
            <a:avLst/>
          </a:prstGeom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cxnSp>
        <p:nvCxnSpPr>
          <p:cNvPr id="37" name="カギ線コネクタ 36"/>
          <p:cNvCxnSpPr>
            <a:cxnSpLocks/>
          </p:cNvCxnSpPr>
          <p:nvPr/>
        </p:nvCxnSpPr>
        <p:spPr>
          <a:xfrm rot="16200000" flipH="1">
            <a:off x="1911318" y="1831058"/>
            <a:ext cx="508000" cy="108744"/>
          </a:xfrm>
          <a:prstGeom prst="bentConnector3">
            <a:avLst>
              <a:gd name="adj1" fmla="val 103814"/>
            </a:avLst>
          </a:prstGeom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cxnSp>
        <p:nvCxnSpPr>
          <p:cNvPr id="38" name="カギ線コネクタ 37"/>
          <p:cNvCxnSpPr/>
          <p:nvPr/>
        </p:nvCxnSpPr>
        <p:spPr>
          <a:xfrm flipV="1">
            <a:off x="4006855" y="1791768"/>
            <a:ext cx="252412" cy="347662"/>
          </a:xfrm>
          <a:prstGeom prst="bentConnector3">
            <a:avLst>
              <a:gd name="adj1" fmla="val 50000"/>
            </a:avLst>
          </a:prstGeom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cxnSp>
        <p:nvCxnSpPr>
          <p:cNvPr id="39" name="カギ線コネクタ 38"/>
          <p:cNvCxnSpPr/>
          <p:nvPr/>
        </p:nvCxnSpPr>
        <p:spPr>
          <a:xfrm>
            <a:off x="4006855" y="2139430"/>
            <a:ext cx="252412" cy="217488"/>
          </a:xfrm>
          <a:prstGeom prst="bentConnector3">
            <a:avLst>
              <a:gd name="adj1" fmla="val 50000"/>
            </a:avLst>
          </a:prstGeom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cxnSp>
        <p:nvCxnSpPr>
          <p:cNvPr id="40" name="カギ線コネクタ 39"/>
          <p:cNvCxnSpPr/>
          <p:nvPr/>
        </p:nvCxnSpPr>
        <p:spPr>
          <a:xfrm flipV="1">
            <a:off x="3740515" y="3714838"/>
            <a:ext cx="279400" cy="146050"/>
          </a:xfrm>
          <a:prstGeom prst="bentConnector3">
            <a:avLst>
              <a:gd name="adj1" fmla="val 50000"/>
            </a:avLst>
          </a:prstGeom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cxnSp>
        <p:nvCxnSpPr>
          <p:cNvPr id="41" name="カギ線コネクタ 40"/>
          <p:cNvCxnSpPr>
            <a:cxnSpLocks/>
            <a:stCxn id="22" idx="3"/>
          </p:cNvCxnSpPr>
          <p:nvPr/>
        </p:nvCxnSpPr>
        <p:spPr>
          <a:xfrm>
            <a:off x="2002203" y="3665486"/>
            <a:ext cx="312737" cy="195402"/>
          </a:xfrm>
          <a:prstGeom prst="bentConnector3">
            <a:avLst>
              <a:gd name="adj1" fmla="val 50000"/>
            </a:avLst>
          </a:prstGeom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46" name="AutoShape 29"/>
          <p:cNvSpPr>
            <a:spLocks noChangeArrowheads="1"/>
          </p:cNvSpPr>
          <p:nvPr/>
        </p:nvSpPr>
        <p:spPr bwMode="auto">
          <a:xfrm>
            <a:off x="2314940" y="3649750"/>
            <a:ext cx="1425575" cy="423863"/>
          </a:xfrm>
          <a:prstGeom prst="roundRect">
            <a:avLst>
              <a:gd name="adj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140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不連続・大域</a:t>
            </a:r>
          </a:p>
        </p:txBody>
      </p:sp>
      <p:sp>
        <p:nvSpPr>
          <p:cNvPr id="47" name="AutoShape 29"/>
          <p:cNvSpPr>
            <a:spLocks noChangeArrowheads="1"/>
          </p:cNvSpPr>
          <p:nvPr/>
        </p:nvSpPr>
        <p:spPr bwMode="auto">
          <a:xfrm>
            <a:off x="2314940" y="4904502"/>
            <a:ext cx="1425575" cy="423863"/>
          </a:xfrm>
          <a:prstGeom prst="roundRect">
            <a:avLst>
              <a:gd name="adj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140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連続・局所</a:t>
            </a:r>
          </a:p>
        </p:txBody>
      </p:sp>
      <p:sp>
        <p:nvSpPr>
          <p:cNvPr id="48" name="AutoShape 29"/>
          <p:cNvSpPr>
            <a:spLocks noChangeArrowheads="1"/>
          </p:cNvSpPr>
          <p:nvPr/>
        </p:nvSpPr>
        <p:spPr bwMode="auto">
          <a:xfrm>
            <a:off x="179581" y="5507831"/>
            <a:ext cx="891486" cy="684212"/>
          </a:xfrm>
          <a:prstGeom prst="roundRect">
            <a:avLst>
              <a:gd name="adj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140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不感蒸泄</a:t>
            </a:r>
            <a:endParaRPr lang="en-US" altLang="ja-JP" sz="1400" dirty="0">
              <a:solidFill>
                <a:schemeClr val="bg2">
                  <a:lumMod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pPr algn="ctr" eaLnBrk="1" hangingPunct="1"/>
            <a:r>
              <a:rPr lang="ja-JP" altLang="en-US" sz="140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測定法</a:t>
            </a:r>
          </a:p>
        </p:txBody>
      </p:sp>
      <p:cxnSp>
        <p:nvCxnSpPr>
          <p:cNvPr id="49" name="カギ線コネクタ 48"/>
          <p:cNvCxnSpPr/>
          <p:nvPr/>
        </p:nvCxnSpPr>
        <p:spPr>
          <a:xfrm>
            <a:off x="3740515" y="3860888"/>
            <a:ext cx="279400" cy="433387"/>
          </a:xfrm>
          <a:prstGeom prst="bentConnector3">
            <a:avLst>
              <a:gd name="adj1" fmla="val 50000"/>
            </a:avLst>
          </a:prstGeom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cxnSp>
        <p:nvCxnSpPr>
          <p:cNvPr id="50" name="カギ線コネクタ 49"/>
          <p:cNvCxnSpPr/>
          <p:nvPr/>
        </p:nvCxnSpPr>
        <p:spPr>
          <a:xfrm flipV="1">
            <a:off x="3740515" y="5117227"/>
            <a:ext cx="279400" cy="0"/>
          </a:xfrm>
          <a:prstGeom prst="bentConnector3">
            <a:avLst>
              <a:gd name="adj1" fmla="val 50000"/>
            </a:avLst>
          </a:prstGeom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51" name="AutoShape 29"/>
          <p:cNvSpPr>
            <a:spLocks noChangeArrowheads="1"/>
          </p:cNvSpPr>
          <p:nvPr/>
        </p:nvSpPr>
        <p:spPr bwMode="auto">
          <a:xfrm>
            <a:off x="2314940" y="2803005"/>
            <a:ext cx="1425575" cy="425450"/>
          </a:xfrm>
          <a:prstGeom prst="roundRect">
            <a:avLst>
              <a:gd name="adj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140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不連続・全身</a:t>
            </a:r>
          </a:p>
        </p:txBody>
      </p:sp>
      <p:cxnSp>
        <p:nvCxnSpPr>
          <p:cNvPr id="52" name="カギ線コネクタ 51"/>
          <p:cNvCxnSpPr/>
          <p:nvPr/>
        </p:nvCxnSpPr>
        <p:spPr>
          <a:xfrm flipV="1">
            <a:off x="2002203" y="3015730"/>
            <a:ext cx="312737" cy="644525"/>
          </a:xfrm>
          <a:prstGeom prst="bentConnector3">
            <a:avLst>
              <a:gd name="adj1" fmla="val 50000"/>
            </a:avLst>
          </a:prstGeom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53" name="AutoShape 29"/>
          <p:cNvSpPr>
            <a:spLocks noChangeArrowheads="1"/>
          </p:cNvSpPr>
          <p:nvPr/>
        </p:nvSpPr>
        <p:spPr bwMode="auto">
          <a:xfrm>
            <a:off x="4019915" y="2804593"/>
            <a:ext cx="1657350" cy="423862"/>
          </a:xfrm>
          <a:prstGeom prst="roundRect">
            <a:avLst>
              <a:gd name="adj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140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体重減量分の測定</a:t>
            </a:r>
          </a:p>
        </p:txBody>
      </p:sp>
      <p:cxnSp>
        <p:nvCxnSpPr>
          <p:cNvPr id="54" name="カギ線コネクタ 53"/>
          <p:cNvCxnSpPr/>
          <p:nvPr/>
        </p:nvCxnSpPr>
        <p:spPr>
          <a:xfrm>
            <a:off x="3740515" y="3015730"/>
            <a:ext cx="279400" cy="0"/>
          </a:xfrm>
          <a:prstGeom prst="bentConnector3">
            <a:avLst>
              <a:gd name="adj1" fmla="val 50000"/>
            </a:avLst>
          </a:prstGeom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58" name="正方形/長方形 57"/>
          <p:cNvSpPr/>
          <p:nvPr/>
        </p:nvSpPr>
        <p:spPr>
          <a:xfrm>
            <a:off x="268588" y="6356093"/>
            <a:ext cx="27583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⽇本⾃律神経学会編</a:t>
            </a:r>
            <a:r>
              <a:rPr lang="en-US" altLang="ja-JP" sz="12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:⾃</a:t>
            </a:r>
            <a:r>
              <a:rPr lang="ja-JP" altLang="en-US" sz="120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律神経機能検査 第</a:t>
            </a:r>
            <a:r>
              <a:rPr lang="en-US" altLang="ja-JP" sz="12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5</a:t>
            </a:r>
            <a:r>
              <a:rPr lang="ja-JP" altLang="en-US" sz="120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版</a:t>
            </a:r>
            <a:r>
              <a:rPr lang="en-US" altLang="ja-JP" sz="12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,P247-263,⽂</a:t>
            </a:r>
            <a:r>
              <a:rPr lang="ja-JP" altLang="en-US" sz="120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光堂</a:t>
            </a:r>
            <a:r>
              <a:rPr lang="en-US" altLang="ja-JP" sz="12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2015</a:t>
            </a:r>
            <a:r>
              <a:rPr lang="ja-JP" altLang="en-US" sz="120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年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BF18ECE-CE95-7220-7765-6C32860AAC83}"/>
              </a:ext>
            </a:extLst>
          </p:cNvPr>
          <p:cNvSpPr/>
          <p:nvPr/>
        </p:nvSpPr>
        <p:spPr>
          <a:xfrm>
            <a:off x="0" y="0"/>
            <a:ext cx="9144000" cy="48517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b="1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　発汗計測の分類と対象</a:t>
            </a:r>
          </a:p>
        </p:txBody>
      </p:sp>
      <p:sp>
        <p:nvSpPr>
          <p:cNvPr id="5" name="AutoShape 36">
            <a:extLst>
              <a:ext uri="{FF2B5EF4-FFF2-40B4-BE49-F238E27FC236}">
                <a16:creationId xmlns:a16="http://schemas.microsoft.com/office/drawing/2014/main" id="{A10D81F7-373F-EA38-7B32-D59BC040F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9267" y="2106886"/>
            <a:ext cx="2018171" cy="440928"/>
          </a:xfrm>
          <a:prstGeom prst="roundRect">
            <a:avLst>
              <a:gd name="adj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140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電位法（</a:t>
            </a:r>
            <a:r>
              <a:rPr lang="en-US" altLang="ja-JP" sz="14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SPL,SPR</a:t>
            </a:r>
            <a:r>
              <a:rPr lang="ja-JP" altLang="en-US" sz="140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）</a:t>
            </a:r>
          </a:p>
        </p:txBody>
      </p:sp>
      <p:sp>
        <p:nvSpPr>
          <p:cNvPr id="6" name="AutoShape 30">
            <a:extLst>
              <a:ext uri="{FF2B5EF4-FFF2-40B4-BE49-F238E27FC236}">
                <a16:creationId xmlns:a16="http://schemas.microsoft.com/office/drawing/2014/main" id="{C6E58BE0-B905-3819-C2D3-05FA85EB0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1709" y="4904502"/>
            <a:ext cx="1657350" cy="423862"/>
          </a:xfrm>
          <a:prstGeom prst="roundRect">
            <a:avLst>
              <a:gd name="adj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1400">
                <a:solidFill>
                  <a:srgbClr val="FF0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換気カプセル法</a:t>
            </a:r>
          </a:p>
        </p:txBody>
      </p:sp>
      <p:sp>
        <p:nvSpPr>
          <p:cNvPr id="7" name="AutoShape 30">
            <a:extLst>
              <a:ext uri="{FF2B5EF4-FFF2-40B4-BE49-F238E27FC236}">
                <a16:creationId xmlns:a16="http://schemas.microsoft.com/office/drawing/2014/main" id="{6969A0A7-C672-9F1A-AFEA-329A14996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4192" y="5641492"/>
            <a:ext cx="1425575" cy="423862"/>
          </a:xfrm>
          <a:prstGeom prst="roundRect">
            <a:avLst>
              <a:gd name="adj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1400">
                <a:solidFill>
                  <a:srgbClr val="FF0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開放型</a:t>
            </a:r>
          </a:p>
        </p:txBody>
      </p:sp>
      <p:cxnSp>
        <p:nvCxnSpPr>
          <p:cNvPr id="9" name="カギ線コネクタ 8">
            <a:extLst>
              <a:ext uri="{FF2B5EF4-FFF2-40B4-BE49-F238E27FC236}">
                <a16:creationId xmlns:a16="http://schemas.microsoft.com/office/drawing/2014/main" id="{62E4EBA0-2692-9CF6-3286-34580F5409D7}"/>
              </a:ext>
            </a:extLst>
          </p:cNvPr>
          <p:cNvCxnSpPr>
            <a:cxnSpLocks/>
            <a:stCxn id="48" idx="3"/>
            <a:endCxn id="7" idx="1"/>
          </p:cNvCxnSpPr>
          <p:nvPr/>
        </p:nvCxnSpPr>
        <p:spPr>
          <a:xfrm>
            <a:off x="1071067" y="5849937"/>
            <a:ext cx="1243125" cy="3486"/>
          </a:xfrm>
          <a:prstGeom prst="bentConnector3">
            <a:avLst>
              <a:gd name="adj1" fmla="val 50000"/>
            </a:avLst>
          </a:prstGeom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pic>
        <p:nvPicPr>
          <p:cNvPr id="13" name="図 12">
            <a:extLst>
              <a:ext uri="{FF2B5EF4-FFF2-40B4-BE49-F238E27FC236}">
                <a16:creationId xmlns:a16="http://schemas.microsoft.com/office/drawing/2014/main" id="{5F68925B-62EE-BC62-BE57-FAF82DE38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398" y="1483969"/>
            <a:ext cx="575905" cy="57712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4ACD170-7051-5CF0-ADF6-95E1EAD4A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915" y="739565"/>
            <a:ext cx="545540" cy="545540"/>
          </a:xfrm>
          <a:prstGeom prst="rect">
            <a:avLst/>
          </a:prstGeom>
        </p:spPr>
      </p:pic>
      <p:pic>
        <p:nvPicPr>
          <p:cNvPr id="15" name="図 14" descr="アイコン&#10;&#10;自動的に生成された説明">
            <a:extLst>
              <a:ext uri="{FF2B5EF4-FFF2-40B4-BE49-F238E27FC236}">
                <a16:creationId xmlns:a16="http://schemas.microsoft.com/office/drawing/2014/main" id="{DAA95165-9EE9-7AB5-593C-8B6A4D1E5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7535" y="5577167"/>
            <a:ext cx="545540" cy="54554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A422A2E3-53B5-BCAB-A134-F8146D046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83" y="4813604"/>
            <a:ext cx="545540" cy="545540"/>
          </a:xfrm>
          <a:prstGeom prst="rect">
            <a:avLst/>
          </a:prstGeom>
        </p:spPr>
      </p:pic>
      <p:pic>
        <p:nvPicPr>
          <p:cNvPr id="18" name="図 17" descr="アイコン&#10;&#10;自動的に生成された説明">
            <a:extLst>
              <a:ext uri="{FF2B5EF4-FFF2-40B4-BE49-F238E27FC236}">
                <a16:creationId xmlns:a16="http://schemas.microsoft.com/office/drawing/2014/main" id="{C6E9A2B9-991A-6962-6375-E7030909D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8702" y="4797811"/>
            <a:ext cx="545540" cy="54554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545C4AAF-AF7E-9BEE-3612-7E26EB882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02" y="4797811"/>
            <a:ext cx="575905" cy="577125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4C3D98D8-2D52-7914-EC57-082DA4CDF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105" y="2162699"/>
            <a:ext cx="575905" cy="577125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881A37EE-B5E5-4D13-6E21-E035E6E7E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575" y="2708342"/>
            <a:ext cx="545540" cy="545540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E622E892-F788-1ED5-F29F-A24CD3B3B8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002" y="3453060"/>
            <a:ext cx="545540" cy="545540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6202DAAF-3AB0-316E-B2E5-F639B655C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577" y="4037502"/>
            <a:ext cx="545540" cy="545540"/>
          </a:xfrm>
          <a:prstGeom prst="rect">
            <a:avLst/>
          </a:prstGeom>
        </p:spPr>
      </p:pic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F10895B5-A048-ECE8-C30F-F9E88CF63B2D}"/>
              </a:ext>
            </a:extLst>
          </p:cNvPr>
          <p:cNvSpPr txBox="1"/>
          <p:nvPr/>
        </p:nvSpPr>
        <p:spPr>
          <a:xfrm>
            <a:off x="4701209" y="5629681"/>
            <a:ext cx="429156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b="1">
                <a:solidFill>
                  <a:srgbClr val="FF0000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換気カプセル法は、</a:t>
            </a:r>
            <a:r>
              <a:rPr kumimoji="1" lang="en-US" altLang="ja-JP" b="1" dirty="0">
                <a:solidFill>
                  <a:srgbClr val="FF0000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1</a:t>
            </a:r>
            <a:r>
              <a:rPr kumimoji="1" lang="ja-JP" altLang="en-US" b="1">
                <a:solidFill>
                  <a:srgbClr val="FF0000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つの方法で温熱性・精神性・不感蒸泄の定量測定に対応できる唯一の方法。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4227B31-3677-4256-6BED-6908FF8DBF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7901" y="2604786"/>
            <a:ext cx="1178001" cy="1696547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B15B2F5-9710-92AC-F69B-5FD31DF97F3D}"/>
              </a:ext>
            </a:extLst>
          </p:cNvPr>
          <p:cNvSpPr/>
          <p:nvPr/>
        </p:nvSpPr>
        <p:spPr>
          <a:xfrm>
            <a:off x="7825840" y="4336655"/>
            <a:ext cx="13262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アームバック法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07F44C2-BCE1-845A-556D-B01B911C4B20}"/>
              </a:ext>
            </a:extLst>
          </p:cNvPr>
          <p:cNvSpPr/>
          <p:nvPr/>
        </p:nvSpPr>
        <p:spPr>
          <a:xfrm>
            <a:off x="7967452" y="2101808"/>
            <a:ext cx="10429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ミノール法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64CEF71-7039-9F5A-6359-D60697845F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8181" y="647505"/>
            <a:ext cx="2204138" cy="144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685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イメージ" descr="イメージ">
            <a:extLst>
              <a:ext uri="{FF2B5EF4-FFF2-40B4-BE49-F238E27FC236}">
                <a16:creationId xmlns:a16="http://schemas.microsoft.com/office/drawing/2014/main" id="{DDECAA83-B778-B298-BC50-F593F7C777A4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48630" y="1757508"/>
            <a:ext cx="6225363" cy="3525509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940D27C-780E-BDB2-9BE1-01EF214992DB}"/>
              </a:ext>
            </a:extLst>
          </p:cNvPr>
          <p:cNvSpPr/>
          <p:nvPr/>
        </p:nvSpPr>
        <p:spPr>
          <a:xfrm>
            <a:off x="0" y="-1"/>
            <a:ext cx="9144000" cy="52938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b="1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　当社技術の特徴</a:t>
            </a:r>
          </a:p>
        </p:txBody>
      </p:sp>
      <p:sp>
        <p:nvSpPr>
          <p:cNvPr id="13" name="『精神性発汗』は体温調節に関わらず、感情や情動、精神的ストレスにより出現します。">
            <a:extLst>
              <a:ext uri="{FF2B5EF4-FFF2-40B4-BE49-F238E27FC236}">
                <a16:creationId xmlns:a16="http://schemas.microsoft.com/office/drawing/2014/main" id="{61776225-65D7-80FE-2BE9-6F6F8BA5DF78}"/>
              </a:ext>
            </a:extLst>
          </p:cNvPr>
          <p:cNvSpPr/>
          <p:nvPr/>
        </p:nvSpPr>
        <p:spPr>
          <a:xfrm>
            <a:off x="281355" y="1215844"/>
            <a:ext cx="8650889" cy="810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marL="321027" indent="-321027" algn="l">
              <a:lnSpc>
                <a:spcPct val="40000"/>
              </a:lnSpc>
              <a:buSzPct val="45000"/>
              <a:buBlip>
                <a:blip r:embed="rId3"/>
              </a:buBlip>
              <a:defRPr sz="2600">
                <a:solidFill>
                  <a:srgbClr val="000000"/>
                </a:solidFill>
                <a:latin typeface="小塚明朝 Pro R"/>
                <a:ea typeface="小塚明朝 Pro R"/>
                <a:cs typeface="小塚明朝 Pro R"/>
                <a:sym typeface="小塚明朝 Pro R"/>
              </a:defRPr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ja-JP" altLang="en-US" sz="2400" b="1">
                <a:solidFill>
                  <a:srgbClr val="0070C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微量の発汗から多量の発汗まで、高精度・高応答な測定を</a:t>
            </a:r>
            <a:endParaRPr lang="en-US" altLang="ja-JP" sz="2400" b="1" dirty="0">
              <a:solidFill>
                <a:srgbClr val="0070C0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2400" b="1">
                <a:solidFill>
                  <a:srgbClr val="0070C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実現できる</a:t>
            </a:r>
            <a:r>
              <a:rPr lang="en-US" sz="2400" b="1" dirty="0">
                <a:solidFill>
                  <a:srgbClr val="0070C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。</a:t>
            </a:r>
            <a:endParaRPr sz="2400" b="1" dirty="0">
              <a:solidFill>
                <a:srgbClr val="0070C0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18" name="角丸四角形 17">
            <a:extLst>
              <a:ext uri="{FF2B5EF4-FFF2-40B4-BE49-F238E27FC236}">
                <a16:creationId xmlns:a16="http://schemas.microsoft.com/office/drawing/2014/main" id="{5776E1C1-0503-A626-C863-D0DB5B46BED7}"/>
              </a:ext>
            </a:extLst>
          </p:cNvPr>
          <p:cNvSpPr/>
          <p:nvPr/>
        </p:nvSpPr>
        <p:spPr>
          <a:xfrm>
            <a:off x="281355" y="701650"/>
            <a:ext cx="2361361" cy="456029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換気カプセル法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D8360BC-C82D-BCA5-03F3-2C05A183AC16}"/>
              </a:ext>
            </a:extLst>
          </p:cNvPr>
          <p:cNvSpPr txBox="1"/>
          <p:nvPr/>
        </p:nvSpPr>
        <p:spPr>
          <a:xfrm>
            <a:off x="411137" y="5483162"/>
            <a:ext cx="8280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皮膚を覆うカプセルに空気を供給し、換気。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ja-JP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汗が出現すると空気の湿度が上昇するので、その上昇量を湿度センサで測定して、発汗量を得る。</a:t>
            </a:r>
            <a:endParaRPr lang="ja-JP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245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1DACFD49-2B03-4C36-F86F-C580FE64F796}"/>
              </a:ext>
            </a:extLst>
          </p:cNvPr>
          <p:cNvGraphicFramePr>
            <a:graphicFrameLocks noGrp="1"/>
          </p:cNvGraphicFramePr>
          <p:nvPr/>
        </p:nvGraphicFramePr>
        <p:xfrm>
          <a:off x="75417" y="397751"/>
          <a:ext cx="8995141" cy="60008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7782">
                  <a:extLst>
                    <a:ext uri="{9D8B030D-6E8A-4147-A177-3AD203B41FA5}">
                      <a16:colId xmlns:a16="http://schemas.microsoft.com/office/drawing/2014/main" val="175485521"/>
                    </a:ext>
                  </a:extLst>
                </a:gridCol>
                <a:gridCol w="1273820">
                  <a:extLst>
                    <a:ext uri="{9D8B030D-6E8A-4147-A177-3AD203B41FA5}">
                      <a16:colId xmlns:a16="http://schemas.microsoft.com/office/drawing/2014/main" val="1646440179"/>
                    </a:ext>
                  </a:extLst>
                </a:gridCol>
                <a:gridCol w="1056854">
                  <a:extLst>
                    <a:ext uri="{9D8B030D-6E8A-4147-A177-3AD203B41FA5}">
                      <a16:colId xmlns:a16="http://schemas.microsoft.com/office/drawing/2014/main" val="3601862473"/>
                    </a:ext>
                  </a:extLst>
                </a:gridCol>
                <a:gridCol w="1165337">
                  <a:extLst>
                    <a:ext uri="{9D8B030D-6E8A-4147-A177-3AD203B41FA5}">
                      <a16:colId xmlns:a16="http://schemas.microsoft.com/office/drawing/2014/main" val="777177141"/>
                    </a:ext>
                  </a:extLst>
                </a:gridCol>
                <a:gridCol w="1165337">
                  <a:extLst>
                    <a:ext uri="{9D8B030D-6E8A-4147-A177-3AD203B41FA5}">
                      <a16:colId xmlns:a16="http://schemas.microsoft.com/office/drawing/2014/main" val="404109275"/>
                    </a:ext>
                  </a:extLst>
                </a:gridCol>
                <a:gridCol w="1165337">
                  <a:extLst>
                    <a:ext uri="{9D8B030D-6E8A-4147-A177-3AD203B41FA5}">
                      <a16:colId xmlns:a16="http://schemas.microsoft.com/office/drawing/2014/main" val="2847452970"/>
                    </a:ext>
                  </a:extLst>
                </a:gridCol>
                <a:gridCol w="1165337">
                  <a:extLst>
                    <a:ext uri="{9D8B030D-6E8A-4147-A177-3AD203B41FA5}">
                      <a16:colId xmlns:a16="http://schemas.microsoft.com/office/drawing/2014/main" val="2636230492"/>
                    </a:ext>
                  </a:extLst>
                </a:gridCol>
                <a:gridCol w="1165337">
                  <a:extLst>
                    <a:ext uri="{9D8B030D-6E8A-4147-A177-3AD203B41FA5}">
                      <a16:colId xmlns:a16="http://schemas.microsoft.com/office/drawing/2014/main" val="38806379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200"/>
                        <a:t>基礎となる考え方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ja-JP" altLang="en-US" sz="1200"/>
                        <a:t>換気カプセル法</a:t>
                      </a:r>
                      <a:endParaRPr kumimoji="1" lang="en-US" altLang="ja-JP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en-US" altLang="ja-JP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/>
                        <a:t>開放型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/>
                        <a:t>ミノール</a:t>
                      </a:r>
                      <a:r>
                        <a:rPr kumimoji="1" lang="en-US" altLang="ja-JP" sz="1200" dirty="0"/>
                        <a:t>+</a:t>
                      </a:r>
                    </a:p>
                    <a:p>
                      <a:r>
                        <a:rPr kumimoji="1" lang="ja-JP" altLang="en-US" sz="1200"/>
                        <a:t>ろ紙法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/>
                        <a:t>ろ紙法</a:t>
                      </a:r>
                      <a:endParaRPr kumimoji="1" lang="en-US" altLang="ja-JP" sz="12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+</a:t>
                      </a:r>
                      <a:r>
                        <a:rPr kumimoji="1" lang="ja-JP" altLang="en-US" sz="1200"/>
                        <a:t>定量化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/>
                        <a:t>電気活動測定法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/>
                        <a:t>電気測定法</a:t>
                      </a:r>
                      <a:r>
                        <a:rPr kumimoji="1" lang="en-US" altLang="ja-JP" sz="1200" dirty="0"/>
                        <a:t>+</a:t>
                      </a:r>
                      <a:r>
                        <a:rPr kumimoji="1" lang="ja-JP" altLang="en-US" sz="1200"/>
                        <a:t>定量化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8201913"/>
                  </a:ext>
                </a:extLst>
              </a:tr>
              <a:tr h="2406723">
                <a:tc>
                  <a:txBody>
                    <a:bodyPr/>
                    <a:lstStyle/>
                    <a:p>
                      <a:r>
                        <a:rPr kumimoji="1" lang="ja-JP" altLang="en-US" sz="120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具体的な製品例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="1" i="0">
                        <a:latin typeface="Hiragino Kaku Gothic ProN W6" panose="020B0300000000000000" pitchFamily="34" charset="-128"/>
                        <a:ea typeface="Hiragino Kaku Gothic ProN W6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="1" i="0">
                        <a:latin typeface="Hiragino Kaku Gothic ProN W6" panose="020B0300000000000000" pitchFamily="34" charset="-128"/>
                        <a:ea typeface="Hiragino Kaku Gothic ProN W6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="1" i="0">
                        <a:latin typeface="Hiragino Kaku Gothic ProN W6" panose="020B0300000000000000" pitchFamily="34" charset="-128"/>
                        <a:ea typeface="Hiragino Kaku Gothic ProN W6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="1" i="0">
                        <a:latin typeface="Hiragino Kaku Gothic ProN W6" panose="020B0300000000000000" pitchFamily="34" charset="-128"/>
                        <a:ea typeface="Hiragino Kaku Gothic ProN W6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="1" i="0">
                        <a:latin typeface="Hiragino Kaku Gothic ProN W6" panose="020B0300000000000000" pitchFamily="34" charset="-128"/>
                        <a:ea typeface="Hiragino Kaku Gothic ProN W6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="1" i="0">
                        <a:latin typeface="Hiragino Kaku Gothic ProN W6" panose="020B0300000000000000" pitchFamily="34" charset="-128"/>
                        <a:ea typeface="Hiragino Kaku Gothic ProN W6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="1" i="0">
                        <a:latin typeface="Hiragino Kaku Gothic ProN W6" panose="020B0300000000000000" pitchFamily="34" charset="-128"/>
                        <a:ea typeface="Hiragino Kaku Gothic ProN W6" panose="020B03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573623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ja-JP" altLang="en-US" sz="120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原理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ja-JP" altLang="en-US" sz="105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汗を蒸散し、湿度変化として取得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050" b="1" i="0">
                        <a:latin typeface="Hiragino Kaku Gothic ProN W6" panose="020B0300000000000000" pitchFamily="34" charset="-128"/>
                        <a:ea typeface="Hiragino Kaku Gothic ProN W6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05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水分の拡散状態から微量の水分蒸散を測定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05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汗をパッチに含ませ、色変化として表示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05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汗をパッチに含ませ定量化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05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皮膚の電気特性変化から精神性発汗を可視化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050" b="1" i="0">
                        <a:latin typeface="Hiragino Kaku Gothic ProN W6" panose="020B0300000000000000" pitchFamily="34" charset="-128"/>
                        <a:ea typeface="Hiragino Kaku Gothic ProN W6" panose="020B03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9036824"/>
                  </a:ext>
                </a:extLst>
              </a:tr>
              <a:tr h="230483">
                <a:tc>
                  <a:txBody>
                    <a:bodyPr/>
                    <a:lstStyle/>
                    <a:p>
                      <a:r>
                        <a:rPr kumimoji="1" lang="ja-JP" altLang="en-US" sz="120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対象</a:t>
                      </a:r>
                      <a:endParaRPr kumimoji="1" lang="en-US" altLang="ja-JP" sz="1200" b="1" i="0" dirty="0">
                        <a:latin typeface="Hiragino Kaku Gothic ProN W6" panose="020B0300000000000000" pitchFamily="34" charset="-128"/>
                        <a:ea typeface="Hiragino Kaku Gothic ProN W6" panose="020B0300000000000000" pitchFamily="34" charset="-128"/>
                      </a:endParaRPr>
                    </a:p>
                    <a:p>
                      <a:endParaRPr kumimoji="1" lang="en-US" altLang="ja-JP" sz="1200" b="1" i="0" dirty="0">
                        <a:latin typeface="Hiragino Kaku Gothic ProN W6" panose="020B0300000000000000" pitchFamily="34" charset="-128"/>
                        <a:ea typeface="Hiragino Kaku Gothic ProN W6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en-US" altLang="ja-JP" sz="1200" b="1" i="0" dirty="0">
                        <a:latin typeface="Hiragino Kaku Gothic ProN W6" panose="020B0300000000000000" pitchFamily="34" charset="-128"/>
                        <a:ea typeface="Hiragino Kaku Gothic ProN W6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en-US" altLang="ja-JP" sz="1050" b="1" i="0" dirty="0">
                        <a:latin typeface="Hiragino Kaku Gothic ProN W6" panose="020B0300000000000000" pitchFamily="34" charset="-128"/>
                        <a:ea typeface="Hiragino Kaku Gothic ProN W6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050" b="1" i="0">
                        <a:latin typeface="Hiragino Kaku Gothic ProN W6" panose="020B0300000000000000" pitchFamily="34" charset="-128"/>
                        <a:ea typeface="Hiragino Kaku Gothic ProN W6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050" b="1" i="0">
                        <a:latin typeface="Hiragino Kaku Gothic ProN W6" panose="020B0300000000000000" pitchFamily="34" charset="-128"/>
                        <a:ea typeface="Hiragino Kaku Gothic ProN W6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050" b="1" i="0">
                        <a:latin typeface="Hiragino Kaku Gothic ProN W6" panose="020B0300000000000000" pitchFamily="34" charset="-128"/>
                        <a:ea typeface="Hiragino Kaku Gothic ProN W6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050" b="1" i="0">
                        <a:latin typeface="Hiragino Kaku Gothic ProN W6" panose="020B0300000000000000" pitchFamily="34" charset="-128"/>
                        <a:ea typeface="Hiragino Kaku Gothic ProN W6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050" b="1" i="0">
                        <a:latin typeface="Hiragino Kaku Gothic ProN W6" panose="020B0300000000000000" pitchFamily="34" charset="-128"/>
                        <a:ea typeface="Hiragino Kaku Gothic ProN W6" panose="020B03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86549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20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用途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05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発汗時脱水対策</a:t>
                      </a:r>
                      <a:endParaRPr kumimoji="1" lang="en-US" altLang="ja-JP" sz="1050" b="1" i="0" dirty="0">
                        <a:latin typeface="Hiragino Kaku Gothic ProN W6" panose="020B0300000000000000" pitchFamily="34" charset="-128"/>
                        <a:ea typeface="Hiragino Kaku Gothic ProN W6" panose="020B0300000000000000" pitchFamily="34" charset="-128"/>
                      </a:endParaRPr>
                    </a:p>
                    <a:p>
                      <a:r>
                        <a:rPr kumimoji="1" lang="ja-JP" altLang="en-US" sz="105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隠れ脱水対策</a:t>
                      </a:r>
                      <a:r>
                        <a:rPr kumimoji="1" lang="en-US" altLang="ja-JP" sz="1050" b="1" i="0" dirty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※</a:t>
                      </a:r>
                    </a:p>
                    <a:p>
                      <a:r>
                        <a:rPr kumimoji="1" lang="ja-JP" altLang="en-US" sz="105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熱中症対策</a:t>
                      </a:r>
                      <a:endParaRPr kumimoji="1" lang="en-US" altLang="ja-JP" sz="1050" b="1" i="0" dirty="0">
                        <a:latin typeface="Hiragino Kaku Gothic ProN W6" panose="020B0300000000000000" pitchFamily="34" charset="-128"/>
                        <a:ea typeface="Hiragino Kaku Gothic ProN W6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05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局所発汗量の測定</a:t>
                      </a:r>
                      <a:r>
                        <a:rPr kumimoji="1" lang="en-US" altLang="ja-JP" sz="1050" b="1" i="0" dirty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(</a:t>
                      </a:r>
                      <a:r>
                        <a:rPr kumimoji="1" lang="ja-JP" altLang="en-US" sz="105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研究用</a:t>
                      </a:r>
                      <a:r>
                        <a:rPr kumimoji="1" lang="en-US" altLang="ja-JP" sz="1050" b="1" i="0" dirty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05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皮膚ダメージ評価・不感蒸泄測定（研究用）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05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脱水対策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05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脱水対策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05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精神性発汗測定</a:t>
                      </a:r>
                      <a:r>
                        <a:rPr kumimoji="1" lang="en-US" altLang="ja-JP" sz="1050" b="1" i="0" dirty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(</a:t>
                      </a:r>
                      <a:r>
                        <a:rPr kumimoji="1" lang="ja-JP" altLang="en-US" sz="105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研究用</a:t>
                      </a:r>
                      <a:r>
                        <a:rPr kumimoji="1" lang="en-US" altLang="ja-JP" sz="1050" b="1" i="0" dirty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)</a:t>
                      </a:r>
                      <a:endParaRPr kumimoji="1" lang="ja-JP" altLang="en-US" sz="1050" b="1" i="0">
                        <a:latin typeface="Hiragino Kaku Gothic ProN W6" panose="020B0300000000000000" pitchFamily="34" charset="-128"/>
                        <a:ea typeface="Hiragino Kaku Gothic ProN W6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05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脱水対策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764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20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機能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05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発汗量の表示</a:t>
                      </a:r>
                      <a:endParaRPr kumimoji="1" lang="en-US" altLang="ja-JP" sz="1050" b="1" i="0" dirty="0">
                        <a:latin typeface="Hiragino Kaku Gothic ProN W6" panose="020B0300000000000000" pitchFamily="34" charset="-128"/>
                        <a:ea typeface="Hiragino Kaku Gothic ProN W6" panose="020B0300000000000000" pitchFamily="34" charset="-128"/>
                      </a:endParaRPr>
                    </a:p>
                    <a:p>
                      <a:r>
                        <a:rPr kumimoji="1" lang="ja-JP" altLang="en-US" sz="105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給水を促すアラート</a:t>
                      </a:r>
                      <a:endParaRPr kumimoji="1" lang="en-US" altLang="ja-JP" sz="1050" b="1" i="0" dirty="0">
                        <a:latin typeface="Hiragino Kaku Gothic ProN W6" panose="020B0300000000000000" pitchFamily="34" charset="-128"/>
                        <a:ea typeface="Hiragino Kaku Gothic ProN W6" panose="020B0300000000000000" pitchFamily="34" charset="-128"/>
                      </a:endParaRPr>
                    </a:p>
                    <a:p>
                      <a:r>
                        <a:rPr kumimoji="1" lang="ja-JP" altLang="en-US" sz="105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熱中症警告アラート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05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局所発汗量定量的な測定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05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不感蒸泄の測定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05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発汗量の表示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05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発汗量の表示</a:t>
                      </a:r>
                      <a:endParaRPr kumimoji="1" lang="en-US" altLang="ja-JP" sz="1050" b="1" i="0" dirty="0">
                        <a:latin typeface="Hiragino Kaku Gothic ProN W6" panose="020B0300000000000000" pitchFamily="34" charset="-128"/>
                        <a:ea typeface="Hiragino Kaku Gothic ProN W6" panose="020B0300000000000000" pitchFamily="34" charset="-128"/>
                      </a:endParaRPr>
                    </a:p>
                    <a:p>
                      <a:r>
                        <a:rPr kumimoji="1" lang="ja-JP" altLang="en-US" sz="105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給水を促すアラート</a:t>
                      </a:r>
                      <a:endParaRPr kumimoji="1" lang="en-US" altLang="ja-JP" sz="1050" b="1" i="0" dirty="0">
                        <a:latin typeface="Hiragino Kaku Gothic ProN W6" panose="020B0300000000000000" pitchFamily="34" charset="-128"/>
                        <a:ea typeface="Hiragino Kaku Gothic ProN W6" panose="020B0300000000000000" pitchFamily="34" charset="-128"/>
                      </a:endParaRPr>
                    </a:p>
                    <a:p>
                      <a:endParaRPr kumimoji="1" lang="ja-JP" altLang="en-US" sz="1050" b="1" i="0">
                        <a:latin typeface="Hiragino Kaku Gothic ProN W6" panose="020B0300000000000000" pitchFamily="34" charset="-128"/>
                        <a:ea typeface="Hiragino Kaku Gothic ProN W6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05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精神性発汗の定性的評価</a:t>
                      </a:r>
                      <a:endParaRPr kumimoji="1" lang="en-US" altLang="ja-JP" sz="1050" b="1" i="0" dirty="0">
                        <a:latin typeface="Hiragino Kaku Gothic ProN W6" panose="020B0300000000000000" pitchFamily="34" charset="-128"/>
                        <a:ea typeface="Hiragino Kaku Gothic ProN W6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05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発汗量の表示</a:t>
                      </a:r>
                      <a:endParaRPr kumimoji="1" lang="en-US" altLang="ja-JP" sz="1050" b="1" i="0" dirty="0">
                        <a:latin typeface="Hiragino Kaku Gothic ProN W6" panose="020B0300000000000000" pitchFamily="34" charset="-128"/>
                        <a:ea typeface="Hiragino Kaku Gothic ProN W6" panose="020B0300000000000000" pitchFamily="34" charset="-128"/>
                      </a:endParaRPr>
                    </a:p>
                    <a:p>
                      <a:r>
                        <a:rPr kumimoji="1" lang="ja-JP" altLang="en-US" sz="105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給水を促すアラート</a:t>
                      </a:r>
                      <a:endParaRPr kumimoji="1" lang="en-US" altLang="ja-JP" sz="1050" b="1" i="0" dirty="0">
                        <a:latin typeface="Hiragino Kaku Gothic ProN W6" panose="020B0300000000000000" pitchFamily="34" charset="-128"/>
                        <a:ea typeface="Hiragino Kaku Gothic ProN W6" panose="020B0300000000000000" pitchFamily="34" charset="-128"/>
                      </a:endParaRPr>
                    </a:p>
                    <a:p>
                      <a:endParaRPr kumimoji="1" lang="ja-JP" altLang="en-US" sz="1050" b="1" i="0">
                        <a:latin typeface="Hiragino Kaku Gothic ProN W6" panose="020B0300000000000000" pitchFamily="34" charset="-128"/>
                        <a:ea typeface="Hiragino Kaku Gothic ProN W6" panose="020B03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1440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20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消耗品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05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05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05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05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パッチ</a:t>
                      </a:r>
                      <a:r>
                        <a:rPr kumimoji="1" lang="en-US" altLang="ja-JP" sz="1050" b="1" i="0" dirty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(</a:t>
                      </a:r>
                      <a:r>
                        <a:rPr kumimoji="1" lang="ja-JP" altLang="en-US" sz="105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本体</a:t>
                      </a:r>
                      <a:r>
                        <a:rPr kumimoji="1" lang="en-US" altLang="ja-JP" sz="1050" b="1" i="0" dirty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05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パッチ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05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電極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05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22344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ja-JP" altLang="en-US" sz="120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価格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05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数万円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5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数十万円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05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数十万円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05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数百円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05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数万円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05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数十万円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050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数万円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0377573"/>
                  </a:ext>
                </a:extLst>
              </a:tr>
            </a:tbl>
          </a:graphicData>
        </a:graphic>
      </p:graphicFrame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E4256AA-7345-AACB-C906-689FA2CD4E57}"/>
              </a:ext>
            </a:extLst>
          </p:cNvPr>
          <p:cNvSpPr/>
          <p:nvPr/>
        </p:nvSpPr>
        <p:spPr>
          <a:xfrm>
            <a:off x="926926" y="122542"/>
            <a:ext cx="3479338" cy="2639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気体として測定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8B2E03E-337F-0F78-F881-385CC1F1EAEA}"/>
              </a:ext>
            </a:extLst>
          </p:cNvPr>
          <p:cNvSpPr/>
          <p:nvPr/>
        </p:nvSpPr>
        <p:spPr>
          <a:xfrm>
            <a:off x="4421230" y="123741"/>
            <a:ext cx="4643613" cy="2639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液体として測定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6589587-9645-A101-8967-A19B75764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738" y="3892410"/>
            <a:ext cx="348203" cy="348203"/>
          </a:xfrm>
          <a:prstGeom prst="rect">
            <a:avLst/>
          </a:prstGeom>
        </p:spPr>
      </p:pic>
      <p:pic>
        <p:nvPicPr>
          <p:cNvPr id="9" name="図 8" descr="アイコン&#10;&#10;自動的に生成された説明">
            <a:extLst>
              <a:ext uri="{FF2B5EF4-FFF2-40B4-BE49-F238E27FC236}">
                <a16:creationId xmlns:a16="http://schemas.microsoft.com/office/drawing/2014/main" id="{E90D32A2-8F4B-EC36-5E84-86F43326F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975" y="3892411"/>
            <a:ext cx="348203" cy="348203"/>
          </a:xfrm>
          <a:prstGeom prst="rect">
            <a:avLst/>
          </a:prstGeom>
        </p:spPr>
      </p:pic>
      <p:pic>
        <p:nvPicPr>
          <p:cNvPr id="11" name="図 10" descr="アイコン&#10;&#10;自動的に生成された説明">
            <a:extLst>
              <a:ext uri="{FF2B5EF4-FFF2-40B4-BE49-F238E27FC236}">
                <a16:creationId xmlns:a16="http://schemas.microsoft.com/office/drawing/2014/main" id="{0A69D685-F989-6048-548A-4CED0E944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8597" y="3892412"/>
            <a:ext cx="348203" cy="34820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6E8F8AA9-47EA-0C33-62FB-B14B7F8CA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75" y="3899524"/>
            <a:ext cx="348203" cy="34820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CC7AC59-C4D5-75AD-C575-EDD45D5BA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505" y="3923421"/>
            <a:ext cx="348203" cy="34820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F51D64B-A67C-AAC8-2E20-DEAB548B4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375" y="3928875"/>
            <a:ext cx="348203" cy="34820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201C5F98-D118-2759-58DB-9DA046540B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734" y="3882333"/>
            <a:ext cx="367584" cy="368363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BDEC6A4-04AA-9B88-6132-E5EFFA8B81AC}"/>
              </a:ext>
            </a:extLst>
          </p:cNvPr>
          <p:cNvSpPr/>
          <p:nvPr/>
        </p:nvSpPr>
        <p:spPr>
          <a:xfrm>
            <a:off x="95557" y="6516042"/>
            <a:ext cx="865134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1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※</a:t>
            </a:r>
            <a:r>
              <a:rPr lang="ja-JP" altLang="en-US" sz="110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隠れ脱水：多量発汗時だけでなく、皮膚からは微量な水分蒸散があり（不感蒸泄）、それによって体の水分が失われ脱水となる。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B75C91B6-58F1-E881-DB1A-9F8714E908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9331" y="2110512"/>
            <a:ext cx="727578" cy="596573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A0A215DC-552E-606A-CD31-BE0F5309DB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5517" y="893776"/>
            <a:ext cx="599819" cy="720190"/>
          </a:xfrm>
          <a:prstGeom prst="rect">
            <a:avLst/>
          </a:prstGeom>
        </p:spPr>
      </p:pic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0211285B-88BD-94D5-8E3C-6AC10F391D55}"/>
              </a:ext>
            </a:extLst>
          </p:cNvPr>
          <p:cNvSpPr/>
          <p:nvPr/>
        </p:nvSpPr>
        <p:spPr>
          <a:xfrm>
            <a:off x="5668056" y="2761669"/>
            <a:ext cx="105751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9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Hydration Biosensor</a:t>
            </a:r>
          </a:p>
          <a:p>
            <a:r>
              <a:rPr lang="en-US" altLang="ja-JP" sz="9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(NIX)</a:t>
            </a:r>
            <a:endParaRPr lang="ja-JP" altLang="en-US" sz="900">
              <a:solidFill>
                <a:schemeClr val="bg2">
                  <a:lumMod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3DA0A19B-CF92-E1F7-E1CB-C3E92E179811}"/>
              </a:ext>
            </a:extLst>
          </p:cNvPr>
          <p:cNvSpPr/>
          <p:nvPr/>
        </p:nvSpPr>
        <p:spPr>
          <a:xfrm>
            <a:off x="5722668" y="1613959"/>
            <a:ext cx="105751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9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Connected Hydration</a:t>
            </a:r>
          </a:p>
          <a:p>
            <a:r>
              <a:rPr lang="en-US" altLang="ja-JP" sz="9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(EPICORE)</a:t>
            </a:r>
            <a:endParaRPr lang="ja-JP" altLang="en-US" sz="900">
              <a:solidFill>
                <a:schemeClr val="bg2">
                  <a:lumMod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9FEB9D67-BE94-FBFC-1027-B12722DDC3C4}"/>
              </a:ext>
            </a:extLst>
          </p:cNvPr>
          <p:cNvSpPr/>
          <p:nvPr/>
        </p:nvSpPr>
        <p:spPr>
          <a:xfrm>
            <a:off x="997238" y="1883644"/>
            <a:ext cx="10575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9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WLS1000</a:t>
            </a:r>
          </a:p>
          <a:p>
            <a:r>
              <a:rPr lang="en-US" altLang="ja-JP" sz="9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(SKINOS)</a:t>
            </a:r>
            <a:endParaRPr lang="ja-JP" altLang="en-US" sz="900">
              <a:solidFill>
                <a:schemeClr val="bg2">
                  <a:lumMod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98FA092D-91E7-CD65-CD23-7D2C20D7EAA7}"/>
              </a:ext>
            </a:extLst>
          </p:cNvPr>
          <p:cNvSpPr/>
          <p:nvPr/>
        </p:nvSpPr>
        <p:spPr>
          <a:xfrm>
            <a:off x="3268369" y="1937193"/>
            <a:ext cx="105751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900" dirty="0" err="1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Tewameter</a:t>
            </a:r>
            <a:r>
              <a:rPr lang="en-US" altLang="ja-JP" sz="9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mobile(</a:t>
            </a:r>
            <a:r>
              <a:rPr lang="en-US" altLang="ja-JP" sz="900" dirty="0" err="1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Courage+Khazaka</a:t>
            </a:r>
            <a:r>
              <a:rPr lang="en-US" altLang="ja-JP" sz="9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)</a:t>
            </a:r>
            <a:endParaRPr lang="ja-JP" altLang="en-US" sz="900">
              <a:solidFill>
                <a:schemeClr val="bg2">
                  <a:lumMod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pic>
        <p:nvPicPr>
          <p:cNvPr id="45" name="図 44">
            <a:extLst>
              <a:ext uri="{FF2B5EF4-FFF2-40B4-BE49-F238E27FC236}">
                <a16:creationId xmlns:a16="http://schemas.microsoft.com/office/drawing/2014/main" id="{49729179-6C9B-5271-048A-9228C01D1A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5065" y="970229"/>
            <a:ext cx="599818" cy="906543"/>
          </a:xfrm>
          <a:prstGeom prst="rect">
            <a:avLst/>
          </a:prstGeom>
        </p:spPr>
      </p:pic>
      <p:pic>
        <p:nvPicPr>
          <p:cNvPr id="56" name="図 55">
            <a:extLst>
              <a:ext uri="{FF2B5EF4-FFF2-40B4-BE49-F238E27FC236}">
                <a16:creationId xmlns:a16="http://schemas.microsoft.com/office/drawing/2014/main" id="{2B540E10-22A3-264C-CB1D-D9A157391D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6293" y="936978"/>
            <a:ext cx="958649" cy="987553"/>
          </a:xfrm>
          <a:prstGeom prst="rect">
            <a:avLst/>
          </a:prstGeom>
        </p:spPr>
      </p:pic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DC1E8F89-C5D3-77E4-4344-781D7257B1A3}"/>
              </a:ext>
            </a:extLst>
          </p:cNvPr>
          <p:cNvSpPr/>
          <p:nvPr/>
        </p:nvSpPr>
        <p:spPr>
          <a:xfrm>
            <a:off x="4444090" y="1981773"/>
            <a:ext cx="105751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90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発汗チェッカー</a:t>
            </a:r>
            <a:r>
              <a:rPr lang="en-US" altLang="ja-JP" sz="9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1500(</a:t>
            </a:r>
            <a:r>
              <a:rPr lang="ja-JP" altLang="en-US" sz="90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ライフケア技研</a:t>
            </a:r>
            <a:r>
              <a:rPr lang="en-US" altLang="ja-JP" sz="9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)</a:t>
            </a:r>
            <a:endParaRPr lang="ja-JP" altLang="en-US" sz="900">
              <a:solidFill>
                <a:schemeClr val="bg2">
                  <a:lumMod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pic>
        <p:nvPicPr>
          <p:cNvPr id="59" name="図 58">
            <a:extLst>
              <a:ext uri="{FF2B5EF4-FFF2-40B4-BE49-F238E27FC236}">
                <a16:creationId xmlns:a16="http://schemas.microsoft.com/office/drawing/2014/main" id="{3D2B71B5-1E74-DAAE-AA3D-FCA2220608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300" y="936978"/>
            <a:ext cx="958649" cy="891544"/>
          </a:xfrm>
          <a:prstGeom prst="rect">
            <a:avLst/>
          </a:prstGeom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024BEBA9-2CA4-4B4A-39CF-7037A8EA0C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1246" y="912740"/>
            <a:ext cx="710477" cy="701226"/>
          </a:xfrm>
          <a:prstGeom prst="rect">
            <a:avLst/>
          </a:prstGeom>
        </p:spPr>
      </p:pic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BF6F0F8F-9C99-CC8D-DAB1-585581D4BD4F}"/>
              </a:ext>
            </a:extLst>
          </p:cNvPr>
          <p:cNvSpPr/>
          <p:nvPr/>
        </p:nvSpPr>
        <p:spPr>
          <a:xfrm>
            <a:off x="6939575" y="1619841"/>
            <a:ext cx="10575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9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SPN-03</a:t>
            </a:r>
          </a:p>
          <a:p>
            <a:r>
              <a:rPr lang="en-US" altLang="ja-JP" sz="9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(SKINOS)</a:t>
            </a:r>
            <a:endParaRPr lang="ja-JP" altLang="en-US" sz="900">
              <a:solidFill>
                <a:schemeClr val="bg2">
                  <a:lumMod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pic>
        <p:nvPicPr>
          <p:cNvPr id="62" name="図 61">
            <a:extLst>
              <a:ext uri="{FF2B5EF4-FFF2-40B4-BE49-F238E27FC236}">
                <a16:creationId xmlns:a16="http://schemas.microsoft.com/office/drawing/2014/main" id="{6AE95F2F-5D7E-C2E6-AEA9-D320C8DE86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4110" y="918293"/>
            <a:ext cx="921032" cy="873654"/>
          </a:xfrm>
          <a:prstGeom prst="rect">
            <a:avLst/>
          </a:prstGeom>
        </p:spPr>
      </p:pic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9C9E28B5-938D-7868-A0E5-9E299AC2362A}"/>
              </a:ext>
            </a:extLst>
          </p:cNvPr>
          <p:cNvSpPr/>
          <p:nvPr/>
        </p:nvSpPr>
        <p:spPr>
          <a:xfrm>
            <a:off x="8142953" y="1804861"/>
            <a:ext cx="882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900" dirty="0" err="1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hDrop</a:t>
            </a:r>
            <a:r>
              <a:rPr lang="en-US" altLang="ja-JP" sz="9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Gen 2(</a:t>
            </a:r>
            <a:r>
              <a:rPr lang="en-US" altLang="ja-JP" sz="900" dirty="0" err="1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hdrop</a:t>
            </a:r>
            <a:r>
              <a:rPr lang="en-US" altLang="ja-JP" sz="9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)</a:t>
            </a:r>
            <a:endParaRPr lang="ja-JP" altLang="en-US" sz="900">
              <a:solidFill>
                <a:schemeClr val="bg2">
                  <a:lumMod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pic>
        <p:nvPicPr>
          <p:cNvPr id="4096" name="図 4095">
            <a:extLst>
              <a:ext uri="{FF2B5EF4-FFF2-40B4-BE49-F238E27FC236}">
                <a16:creationId xmlns:a16="http://schemas.microsoft.com/office/drawing/2014/main" id="{0D116B98-1EB0-59BA-1CAD-D6700C3CF7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24497" y="1999796"/>
            <a:ext cx="732398" cy="738451"/>
          </a:xfrm>
          <a:prstGeom prst="rect">
            <a:avLst/>
          </a:prstGeom>
        </p:spPr>
      </p:pic>
      <p:sp>
        <p:nvSpPr>
          <p:cNvPr id="4097" name="正方形/長方形 4096">
            <a:extLst>
              <a:ext uri="{FF2B5EF4-FFF2-40B4-BE49-F238E27FC236}">
                <a16:creationId xmlns:a16="http://schemas.microsoft.com/office/drawing/2014/main" id="{EFE21718-E0D5-334D-6013-466E7ED15609}"/>
              </a:ext>
            </a:extLst>
          </p:cNvPr>
          <p:cNvSpPr/>
          <p:nvPr/>
        </p:nvSpPr>
        <p:spPr>
          <a:xfrm>
            <a:off x="6827726" y="2735154"/>
            <a:ext cx="10575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9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GRR</a:t>
            </a:r>
            <a:r>
              <a:rPr lang="ja-JP" altLang="en-US" sz="90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センサ</a:t>
            </a:r>
            <a:r>
              <a:rPr lang="en-US" altLang="ja-JP" sz="9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(</a:t>
            </a:r>
            <a:r>
              <a:rPr lang="en-US" altLang="ja-JP" sz="900" dirty="0" err="1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tobii</a:t>
            </a:r>
            <a:r>
              <a:rPr lang="en-US" altLang="ja-JP" sz="9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)</a:t>
            </a:r>
            <a:endParaRPr lang="ja-JP" altLang="en-US" sz="900">
              <a:solidFill>
                <a:schemeClr val="bg2">
                  <a:lumMod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pic>
        <p:nvPicPr>
          <p:cNvPr id="4098" name="図 4097">
            <a:extLst>
              <a:ext uri="{FF2B5EF4-FFF2-40B4-BE49-F238E27FC236}">
                <a16:creationId xmlns:a16="http://schemas.microsoft.com/office/drawing/2014/main" id="{124F4647-9BBC-CC26-D638-D9521C2FD7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316" y="3872250"/>
            <a:ext cx="367584" cy="368363"/>
          </a:xfrm>
          <a:prstGeom prst="rect">
            <a:avLst/>
          </a:prstGeom>
        </p:spPr>
      </p:pic>
      <p:pic>
        <p:nvPicPr>
          <p:cNvPr id="4102" name="図 4101">
            <a:extLst>
              <a:ext uri="{FF2B5EF4-FFF2-40B4-BE49-F238E27FC236}">
                <a16:creationId xmlns:a16="http://schemas.microsoft.com/office/drawing/2014/main" id="{CF438044-76D3-1BAB-8014-84291E17FDF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30885" y="980695"/>
            <a:ext cx="958813" cy="787935"/>
          </a:xfrm>
          <a:prstGeom prst="rect">
            <a:avLst/>
          </a:prstGeom>
        </p:spPr>
      </p:pic>
      <p:sp>
        <p:nvSpPr>
          <p:cNvPr id="4103" name="正方形/長方形 4102">
            <a:extLst>
              <a:ext uri="{FF2B5EF4-FFF2-40B4-BE49-F238E27FC236}">
                <a16:creationId xmlns:a16="http://schemas.microsoft.com/office/drawing/2014/main" id="{18B9F536-3426-E34E-9B46-9D776098A311}"/>
              </a:ext>
            </a:extLst>
          </p:cNvPr>
          <p:cNvSpPr/>
          <p:nvPr/>
        </p:nvSpPr>
        <p:spPr>
          <a:xfrm>
            <a:off x="2209812" y="1913461"/>
            <a:ext cx="10575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9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SMN1000</a:t>
            </a:r>
          </a:p>
          <a:p>
            <a:r>
              <a:rPr lang="en-US" altLang="ja-JP" sz="9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(SKINOS)</a:t>
            </a:r>
            <a:endParaRPr lang="ja-JP" altLang="en-US" sz="900">
              <a:solidFill>
                <a:schemeClr val="bg2">
                  <a:lumMod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pic>
        <p:nvPicPr>
          <p:cNvPr id="4104" name="図 4103">
            <a:extLst>
              <a:ext uri="{FF2B5EF4-FFF2-40B4-BE49-F238E27FC236}">
                <a16:creationId xmlns:a16="http://schemas.microsoft.com/office/drawing/2014/main" id="{30B2E8F6-C73E-C842-C025-C6EAAF1AA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451" y="3882333"/>
            <a:ext cx="348203" cy="348203"/>
          </a:xfrm>
          <a:prstGeom prst="rect">
            <a:avLst/>
          </a:prstGeom>
        </p:spPr>
      </p:pic>
      <p:pic>
        <p:nvPicPr>
          <p:cNvPr id="4105" name="図 4104" descr="アイコン&#10;&#10;自動的に生成された説明">
            <a:extLst>
              <a:ext uri="{FF2B5EF4-FFF2-40B4-BE49-F238E27FC236}">
                <a16:creationId xmlns:a16="http://schemas.microsoft.com/office/drawing/2014/main" id="{BF20427D-3E69-0EE5-A7C4-854B6DE90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853" y="3892411"/>
            <a:ext cx="348203" cy="348203"/>
          </a:xfrm>
          <a:prstGeom prst="rect">
            <a:avLst/>
          </a:prstGeom>
        </p:spPr>
      </p:pic>
      <p:sp>
        <p:nvSpPr>
          <p:cNvPr id="4106" name="角丸四角形 4105">
            <a:extLst>
              <a:ext uri="{FF2B5EF4-FFF2-40B4-BE49-F238E27FC236}">
                <a16:creationId xmlns:a16="http://schemas.microsoft.com/office/drawing/2014/main" id="{25D753E2-6436-B6A5-16EF-F7EA989AD2D1}"/>
              </a:ext>
            </a:extLst>
          </p:cNvPr>
          <p:cNvSpPr/>
          <p:nvPr/>
        </p:nvSpPr>
        <p:spPr>
          <a:xfrm>
            <a:off x="915884" y="397751"/>
            <a:ext cx="2307581" cy="6118291"/>
          </a:xfrm>
          <a:prstGeom prst="roundRect">
            <a:avLst>
              <a:gd name="adj" fmla="val 635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08" name="角丸四角形 4107">
            <a:extLst>
              <a:ext uri="{FF2B5EF4-FFF2-40B4-BE49-F238E27FC236}">
                <a16:creationId xmlns:a16="http://schemas.microsoft.com/office/drawing/2014/main" id="{A20B4E09-1B81-A0C9-BB15-259B880C62AC}"/>
              </a:ext>
            </a:extLst>
          </p:cNvPr>
          <p:cNvSpPr/>
          <p:nvPr/>
        </p:nvSpPr>
        <p:spPr>
          <a:xfrm>
            <a:off x="6750153" y="387811"/>
            <a:ext cx="1169865" cy="6118291"/>
          </a:xfrm>
          <a:prstGeom prst="roundRect">
            <a:avLst>
              <a:gd name="adj" fmla="val 635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8507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角丸四角形 35">
            <a:extLst>
              <a:ext uri="{FF2B5EF4-FFF2-40B4-BE49-F238E27FC236}">
                <a16:creationId xmlns:a16="http://schemas.microsoft.com/office/drawing/2014/main" id="{8543C7E5-0CD6-1CE1-4BCA-695F5E9BB1A7}"/>
              </a:ext>
            </a:extLst>
          </p:cNvPr>
          <p:cNvSpPr/>
          <p:nvPr/>
        </p:nvSpPr>
        <p:spPr>
          <a:xfrm>
            <a:off x="3120273" y="3501680"/>
            <a:ext cx="3374796" cy="3101251"/>
          </a:xfrm>
          <a:prstGeom prst="roundRect">
            <a:avLst>
              <a:gd name="adj" fmla="val 5303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D74DC02-1160-D64E-8B46-BB09FBA65B12}"/>
              </a:ext>
            </a:extLst>
          </p:cNvPr>
          <p:cNvSpPr txBox="1"/>
          <p:nvPr/>
        </p:nvSpPr>
        <p:spPr>
          <a:xfrm>
            <a:off x="1220576" y="644105"/>
            <a:ext cx="7437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>
                <a:solidFill>
                  <a:schemeClr val="accent1">
                    <a:lumMod val="7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汗は皮膚表面に出現したのち、一部は蒸散（気体）し、一部は皮膚に残る（液体）。その状態が時事刻々変化する。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D494F46-336B-D44E-9727-FF22D7927FE5}"/>
              </a:ext>
            </a:extLst>
          </p:cNvPr>
          <p:cNvSpPr txBox="1"/>
          <p:nvPr/>
        </p:nvSpPr>
        <p:spPr>
          <a:xfrm>
            <a:off x="590309" y="2167267"/>
            <a:ext cx="1875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>
                <a:solidFill>
                  <a:srgbClr val="FF0000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液体</a:t>
            </a:r>
            <a:r>
              <a:rPr kumimoji="1" lang="en-US" altLang="ja-JP" sz="2000" b="1" dirty="0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(</a:t>
            </a:r>
            <a:r>
              <a:rPr kumimoji="1" lang="ja-JP" altLang="en-US" sz="2000" b="1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出現時</a:t>
            </a:r>
            <a:r>
              <a:rPr kumimoji="1" lang="en-US" altLang="ja-JP" sz="2000" b="1" dirty="0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)</a:t>
            </a:r>
            <a:endParaRPr kumimoji="1" lang="ja-JP" altLang="en-US" sz="2000" b="1"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00CA5D4-CE96-A1FF-C45D-0924BAB3A604}"/>
              </a:ext>
            </a:extLst>
          </p:cNvPr>
          <p:cNvSpPr/>
          <p:nvPr/>
        </p:nvSpPr>
        <p:spPr>
          <a:xfrm>
            <a:off x="0" y="0"/>
            <a:ext cx="9144000" cy="52874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b="1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　発汗測定の原理分類</a:t>
            </a:r>
          </a:p>
        </p:txBody>
      </p:sp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8106AA2E-6209-F0B1-88C5-1111856CDB62}"/>
              </a:ext>
            </a:extLst>
          </p:cNvPr>
          <p:cNvSpPr/>
          <p:nvPr/>
        </p:nvSpPr>
        <p:spPr>
          <a:xfrm>
            <a:off x="269836" y="2931671"/>
            <a:ext cx="1340304" cy="53526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000" b="1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原理分類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ECADD31-F2FF-722B-2739-7E94FC7567CF}"/>
              </a:ext>
            </a:extLst>
          </p:cNvPr>
          <p:cNvSpPr txBox="1"/>
          <p:nvPr/>
        </p:nvSpPr>
        <p:spPr>
          <a:xfrm>
            <a:off x="279147" y="3566665"/>
            <a:ext cx="29314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１）蒸散しないようにし、全て</a:t>
            </a:r>
            <a:r>
              <a:rPr kumimoji="1" lang="ja-JP" altLang="en-US" sz="2400" b="1">
                <a:solidFill>
                  <a:srgbClr val="FF0000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液体</a:t>
            </a:r>
            <a:r>
              <a:rPr kumimoji="1" lang="ja-JP" altLang="en-US" b="1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の状態で測定</a:t>
            </a:r>
          </a:p>
        </p:txBody>
      </p:sp>
      <p:sp>
        <p:nvSpPr>
          <p:cNvPr id="17" name="角丸四角形 16">
            <a:extLst>
              <a:ext uri="{FF2B5EF4-FFF2-40B4-BE49-F238E27FC236}">
                <a16:creationId xmlns:a16="http://schemas.microsoft.com/office/drawing/2014/main" id="{F3CC10D7-BFFB-8278-17D1-A2D06F9F96FD}"/>
              </a:ext>
            </a:extLst>
          </p:cNvPr>
          <p:cNvSpPr/>
          <p:nvPr/>
        </p:nvSpPr>
        <p:spPr>
          <a:xfrm>
            <a:off x="227218" y="734076"/>
            <a:ext cx="917942" cy="53526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課題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3B3D64DE-832B-AF43-3C01-F62029C80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251" y="1514237"/>
            <a:ext cx="648669" cy="532241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83258250-3992-BF7B-31C2-24E4C3DDE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531" y="1571517"/>
            <a:ext cx="489436" cy="536801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DAFD093C-2F8B-B09C-08BF-35C8CB7A1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277" y="2272225"/>
            <a:ext cx="480509" cy="527010"/>
          </a:xfrm>
          <a:prstGeom prst="rect">
            <a:avLst/>
          </a:prstGeom>
        </p:spPr>
      </p:pic>
      <p:sp>
        <p:nvSpPr>
          <p:cNvPr id="21" name="右矢印 20">
            <a:extLst>
              <a:ext uri="{FF2B5EF4-FFF2-40B4-BE49-F238E27FC236}">
                <a16:creationId xmlns:a16="http://schemas.microsoft.com/office/drawing/2014/main" id="{AA3F205F-373B-9489-33A7-76C3E92E482E}"/>
              </a:ext>
            </a:extLst>
          </p:cNvPr>
          <p:cNvSpPr/>
          <p:nvPr/>
        </p:nvSpPr>
        <p:spPr>
          <a:xfrm rot="20700000">
            <a:off x="2474821" y="1914920"/>
            <a:ext cx="1102936" cy="21844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右矢印 21">
            <a:extLst>
              <a:ext uri="{FF2B5EF4-FFF2-40B4-BE49-F238E27FC236}">
                <a16:creationId xmlns:a16="http://schemas.microsoft.com/office/drawing/2014/main" id="{0B2572AA-527D-7600-58B5-12FC4BDD0E73}"/>
              </a:ext>
            </a:extLst>
          </p:cNvPr>
          <p:cNvSpPr/>
          <p:nvPr/>
        </p:nvSpPr>
        <p:spPr>
          <a:xfrm rot="900000">
            <a:off x="2474821" y="2282562"/>
            <a:ext cx="1102936" cy="21844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FB6BEE9-731D-C6A6-1DC8-6E8D50AC672E}"/>
              </a:ext>
            </a:extLst>
          </p:cNvPr>
          <p:cNvSpPr txBox="1"/>
          <p:nvPr/>
        </p:nvSpPr>
        <p:spPr>
          <a:xfrm>
            <a:off x="4495935" y="1446965"/>
            <a:ext cx="43782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u="sng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有効発汗</a:t>
            </a:r>
            <a:endParaRPr kumimoji="1" lang="en-US" altLang="ja-JP" sz="2000" b="1" u="sng" dirty="0"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r>
              <a:rPr kumimoji="1" lang="en-US" altLang="ja-JP" b="1" dirty="0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(</a:t>
            </a:r>
            <a:r>
              <a:rPr kumimoji="1" lang="ja-JP" altLang="en-US" sz="2400" b="1">
                <a:solidFill>
                  <a:srgbClr val="FF0000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気化</a:t>
            </a:r>
            <a:r>
              <a:rPr kumimoji="1" lang="ja-JP" altLang="en-US" b="1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することで有効に体温を奪う</a:t>
            </a:r>
            <a:r>
              <a:rPr kumimoji="1" lang="en-US" altLang="ja-JP" b="1" dirty="0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)</a:t>
            </a:r>
            <a:endParaRPr kumimoji="1" lang="ja-JP" altLang="en-US" b="1"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978B43B-AE14-CB03-CAC2-55E3D17421FC}"/>
              </a:ext>
            </a:extLst>
          </p:cNvPr>
          <p:cNvSpPr txBox="1"/>
          <p:nvPr/>
        </p:nvSpPr>
        <p:spPr>
          <a:xfrm>
            <a:off x="4510677" y="2288724"/>
            <a:ext cx="43634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u="sng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無効発汗</a:t>
            </a:r>
            <a:endParaRPr kumimoji="1" lang="en-US" altLang="ja-JP" sz="2000" b="1" u="sng" dirty="0"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r>
              <a:rPr kumimoji="1" lang="en-US" altLang="ja-JP" b="1" dirty="0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(</a:t>
            </a:r>
            <a:r>
              <a:rPr kumimoji="1" lang="ja-JP" altLang="en-US" sz="2400" b="1">
                <a:solidFill>
                  <a:srgbClr val="FF0000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液体</a:t>
            </a:r>
            <a:r>
              <a:rPr kumimoji="1" lang="ja-JP" altLang="en-US" b="1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として、無意味に体液を失う</a:t>
            </a:r>
            <a:r>
              <a:rPr kumimoji="1" lang="en-US" altLang="ja-JP" b="1" dirty="0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)</a:t>
            </a:r>
            <a:endParaRPr kumimoji="1" lang="ja-JP" altLang="en-US" b="1"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E2821FFE-5501-F9B9-72E2-0711D58A8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527" y="4312724"/>
            <a:ext cx="472365" cy="518078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90A77E3-8FCC-7FE8-2937-DC55C6A18904}"/>
              </a:ext>
            </a:extLst>
          </p:cNvPr>
          <p:cNvSpPr txBox="1"/>
          <p:nvPr/>
        </p:nvSpPr>
        <p:spPr>
          <a:xfrm>
            <a:off x="3355890" y="3564389"/>
            <a:ext cx="28063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２）全て蒸散させ、全て</a:t>
            </a:r>
            <a:r>
              <a:rPr kumimoji="1" lang="ja-JP" altLang="en-US" sz="2400" b="1">
                <a:solidFill>
                  <a:srgbClr val="FF0000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気体</a:t>
            </a:r>
            <a:r>
              <a:rPr kumimoji="1" lang="ja-JP" altLang="en-US" b="1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の状態で測定</a:t>
            </a: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41414CF9-B2F2-07D4-08F5-931F49D14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479" y="4304013"/>
            <a:ext cx="629111" cy="516193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D706DBE-8140-363E-F8E8-85B96A639650}"/>
              </a:ext>
            </a:extLst>
          </p:cNvPr>
          <p:cNvSpPr txBox="1"/>
          <p:nvPr/>
        </p:nvSpPr>
        <p:spPr>
          <a:xfrm>
            <a:off x="6647919" y="3518576"/>
            <a:ext cx="2177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３）１）と２）を組み合わせる。</a:t>
            </a: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B93BF6A1-CE4A-D484-EFAD-CA609734D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1536" y="4246505"/>
            <a:ext cx="472365" cy="518078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78A3FC59-4983-55D4-689A-8B9D76848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648" y="4246505"/>
            <a:ext cx="637675" cy="523220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D2321CC-A908-5844-89CB-69FE842A3793}"/>
              </a:ext>
            </a:extLst>
          </p:cNvPr>
          <p:cNvSpPr txBox="1"/>
          <p:nvPr/>
        </p:nvSpPr>
        <p:spPr>
          <a:xfrm>
            <a:off x="7431123" y="4287965"/>
            <a:ext cx="47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+</a:t>
            </a:r>
            <a:endParaRPr kumimoji="1" lang="ja-JP" altLang="en-US" sz="2800" b="1"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1AB1B3A-0C54-4724-DEE8-2F7466899B4C}"/>
              </a:ext>
            </a:extLst>
          </p:cNvPr>
          <p:cNvSpPr txBox="1"/>
          <p:nvPr/>
        </p:nvSpPr>
        <p:spPr>
          <a:xfrm>
            <a:off x="333827" y="5008779"/>
            <a:ext cx="27201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>
                <a:solidFill>
                  <a:schemeClr val="accent1">
                    <a:lumMod val="7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メリット：簡単に汗の総量が分かる。</a:t>
            </a:r>
            <a:endParaRPr kumimoji="1" lang="en-US" altLang="ja-JP" b="1" dirty="0">
              <a:solidFill>
                <a:schemeClr val="accent1">
                  <a:lumMod val="75000"/>
                </a:schemeClr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r>
              <a:rPr kumimoji="1" lang="ja-JP" altLang="en-US" b="1">
                <a:solidFill>
                  <a:schemeClr val="accent1">
                    <a:lumMod val="7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デメリット：分解能や感度・応答性を高めることが困難。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8C5670ED-277D-8DD3-DC07-26301BDFD2A5}"/>
              </a:ext>
            </a:extLst>
          </p:cNvPr>
          <p:cNvSpPr txBox="1"/>
          <p:nvPr/>
        </p:nvSpPr>
        <p:spPr>
          <a:xfrm>
            <a:off x="3239591" y="5007955"/>
            <a:ext cx="3255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>
                <a:solidFill>
                  <a:schemeClr val="accent1">
                    <a:lumMod val="7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メリット：</a:t>
            </a:r>
            <a:r>
              <a:rPr kumimoji="1" lang="ja-JP" altLang="en-US" b="1" u="sng">
                <a:solidFill>
                  <a:schemeClr val="accent1">
                    <a:lumMod val="7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分解能や感度・応答性を高めることができる。</a:t>
            </a:r>
            <a:endParaRPr kumimoji="1" lang="en-US" altLang="ja-JP" b="1" u="sng" dirty="0">
              <a:solidFill>
                <a:schemeClr val="accent1">
                  <a:lumMod val="75000"/>
                </a:schemeClr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r>
              <a:rPr kumimoji="1" lang="ja-JP" altLang="en-US" b="1">
                <a:solidFill>
                  <a:schemeClr val="accent1">
                    <a:lumMod val="7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デメリット：液体から気体に変換させる構造に工夫が必要。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B9FF8A0C-8727-4C57-ADFC-1AFF7E0BB5C6}"/>
              </a:ext>
            </a:extLst>
          </p:cNvPr>
          <p:cNvSpPr txBox="1"/>
          <p:nvPr/>
        </p:nvSpPr>
        <p:spPr>
          <a:xfrm>
            <a:off x="6708655" y="5036235"/>
            <a:ext cx="2369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>
                <a:solidFill>
                  <a:schemeClr val="accent1">
                    <a:lumMod val="7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あまり現実的でない。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ECEDB86A-9F43-99DB-9197-6D4F57B5AE2A}"/>
              </a:ext>
            </a:extLst>
          </p:cNvPr>
          <p:cNvSpPr txBox="1"/>
          <p:nvPr/>
        </p:nvSpPr>
        <p:spPr>
          <a:xfrm>
            <a:off x="3990287" y="6262884"/>
            <a:ext cx="233910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400" b="1">
                <a:solidFill>
                  <a:srgbClr val="FF0000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換気カプセル法</a:t>
            </a:r>
          </a:p>
        </p:txBody>
      </p:sp>
    </p:spTree>
    <p:extLst>
      <p:ext uri="{BB962C8B-B14F-4D97-AF65-F5344CB8AC3E}">
        <p14:creationId xmlns:p14="http://schemas.microsoft.com/office/powerpoint/2010/main" val="3003193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5CD3E-5267-692B-3AB1-755D899E5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B5740ED-DD80-CD61-6985-E0B1880D6221}"/>
              </a:ext>
            </a:extLst>
          </p:cNvPr>
          <p:cNvSpPr/>
          <p:nvPr/>
        </p:nvSpPr>
        <p:spPr>
          <a:xfrm>
            <a:off x="0" y="-1"/>
            <a:ext cx="9144000" cy="6096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製品ラインナップ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9E6C78E-459A-E6E0-5842-1D303E183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625" y="1442943"/>
            <a:ext cx="3097788" cy="1703251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E7940A3-A282-6302-D31C-2B5A68CC8CB7}"/>
              </a:ext>
            </a:extLst>
          </p:cNvPr>
          <p:cNvSpPr/>
          <p:nvPr/>
        </p:nvSpPr>
        <p:spPr>
          <a:xfrm>
            <a:off x="221051" y="3291410"/>
            <a:ext cx="272382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据え置き型</a:t>
            </a:r>
            <a:r>
              <a:rPr lang="en-US" altLang="ja-JP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2CH </a:t>
            </a:r>
            <a:r>
              <a:rPr lang="ja-JP" altLang="en-US" sz="20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発汗計</a:t>
            </a:r>
            <a:endParaRPr lang="en-US" altLang="ja-JP" sz="2000" dirty="0">
              <a:solidFill>
                <a:schemeClr val="bg2">
                  <a:lumMod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en-US" altLang="ja-JP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SKN-2000M</a:t>
            </a:r>
            <a:endParaRPr lang="ja-JP" altLang="en-US" dirty="0">
              <a:solidFill>
                <a:schemeClr val="bg2">
                  <a:lumMod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7B5217C-1D05-45E3-A7BF-6B973A591542}"/>
              </a:ext>
            </a:extLst>
          </p:cNvPr>
          <p:cNvSpPr txBox="1"/>
          <p:nvPr/>
        </p:nvSpPr>
        <p:spPr>
          <a:xfrm>
            <a:off x="221051" y="4064443"/>
            <a:ext cx="295144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安定性の高いスタンダードタイプ。</a:t>
            </a:r>
            <a:r>
              <a:rPr lang="en-US" altLang="ja-JP" sz="16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2ch</a:t>
            </a:r>
            <a:r>
              <a:rPr lang="ja-JP" altLang="en-US" sz="16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据え置き型発汗計。</a:t>
            </a:r>
            <a:endParaRPr lang="en-US" altLang="ja-JP" sz="1600" dirty="0">
              <a:solidFill>
                <a:schemeClr val="bg2">
                  <a:lumMod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endParaRPr lang="en-US" altLang="ja-JP" sz="1400" dirty="0">
              <a:solidFill>
                <a:schemeClr val="bg2">
                  <a:lumMod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ja-JP" altLang="en-US" sz="12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●高応答、広ダイナミックレンジ</a:t>
            </a:r>
            <a:endParaRPr lang="en-US" altLang="ja-JP" sz="1200" dirty="0">
              <a:solidFill>
                <a:schemeClr val="bg2">
                  <a:lumMod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ja-JP" altLang="en-US" sz="12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●見やすい液晶ディスプレイ</a:t>
            </a:r>
            <a:endParaRPr lang="en-US" altLang="ja-JP" sz="1200" dirty="0">
              <a:solidFill>
                <a:schemeClr val="bg2">
                  <a:lumMod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ja-JP" altLang="en-US" sz="12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●アナログ出力、ディジタル出力</a:t>
            </a:r>
            <a:endParaRPr lang="en-US" altLang="ja-JP" sz="1200" dirty="0">
              <a:solidFill>
                <a:schemeClr val="bg2">
                  <a:lumMod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ja-JP" altLang="en-US" sz="12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●記録解析ソフトウェア付属</a:t>
            </a:r>
            <a:endParaRPr lang="en-US" altLang="ja-JP" sz="1200" dirty="0">
              <a:solidFill>
                <a:schemeClr val="bg2">
                  <a:lumMod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ja-JP" altLang="en-US" sz="12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●</a:t>
            </a:r>
            <a:r>
              <a:rPr lang="en-US" altLang="ja-JP" sz="12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2ch</a:t>
            </a:r>
            <a:r>
              <a:rPr lang="ja-JP" altLang="en-US" sz="12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で</a:t>
            </a:r>
            <a:r>
              <a:rPr lang="en-US" altLang="ja-JP" sz="12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2</a:t>
            </a:r>
            <a:r>
              <a:rPr lang="ja-JP" altLang="en-US" sz="12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箇所同時測定可能。</a:t>
            </a:r>
            <a:endParaRPr kumimoji="1" lang="en-US" altLang="ja-JP" sz="1200" dirty="0">
              <a:solidFill>
                <a:schemeClr val="bg2">
                  <a:lumMod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A56279C-F9E5-9F8B-B45A-2BCB9E47F023}"/>
              </a:ext>
            </a:extLst>
          </p:cNvPr>
          <p:cNvSpPr/>
          <p:nvPr/>
        </p:nvSpPr>
        <p:spPr>
          <a:xfrm>
            <a:off x="99465" y="865398"/>
            <a:ext cx="5754798" cy="44879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換気カプセル型発汗計</a:t>
            </a:r>
            <a:endParaRPr kumimoji="1" lang="ja-JP" altLang="en-US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8861020-D3DF-A198-390B-B0863CCC4299}"/>
              </a:ext>
            </a:extLst>
          </p:cNvPr>
          <p:cNvSpPr/>
          <p:nvPr/>
        </p:nvSpPr>
        <p:spPr>
          <a:xfrm>
            <a:off x="3172498" y="3282153"/>
            <a:ext cx="2569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ポータブル</a:t>
            </a:r>
            <a:r>
              <a:rPr lang="en-US" altLang="ja-JP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1CH</a:t>
            </a:r>
            <a:r>
              <a:rPr lang="ja-JP" altLang="en-US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発汗計</a:t>
            </a:r>
            <a:endParaRPr lang="en-US" altLang="ja-JP" dirty="0">
              <a:solidFill>
                <a:schemeClr val="bg2">
                  <a:lumMod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en-US" altLang="ja-JP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SMN-1000</a:t>
            </a:r>
            <a:endParaRPr lang="ja-JP" altLang="en-US" dirty="0">
              <a:solidFill>
                <a:schemeClr val="bg2">
                  <a:lumMod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20D8327-F8E1-8BE2-50F6-CD71C957A85E}"/>
              </a:ext>
            </a:extLst>
          </p:cNvPr>
          <p:cNvSpPr txBox="1"/>
          <p:nvPr/>
        </p:nvSpPr>
        <p:spPr>
          <a:xfrm>
            <a:off x="3172498" y="4083530"/>
            <a:ext cx="268176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持ち運びが容易。利便性の高い</a:t>
            </a:r>
            <a:r>
              <a:rPr lang="en-US" altLang="ja-JP" sz="16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1ch</a:t>
            </a:r>
            <a:r>
              <a:rPr lang="ja-JP" altLang="en-US" sz="16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小型発汗計。</a:t>
            </a:r>
            <a:endParaRPr lang="en-US" altLang="ja-JP" sz="1600" dirty="0">
              <a:solidFill>
                <a:schemeClr val="bg2">
                  <a:lumMod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endParaRPr lang="en-US" altLang="ja-JP" sz="1400" dirty="0">
              <a:solidFill>
                <a:schemeClr val="bg2">
                  <a:lumMod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ja-JP" altLang="en-US" sz="12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●高応答、広ダイナミックレンジ</a:t>
            </a:r>
            <a:endParaRPr lang="en-US" altLang="ja-JP" sz="1200" dirty="0">
              <a:solidFill>
                <a:schemeClr val="bg2">
                  <a:lumMod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ja-JP" altLang="en-US" sz="12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●寸法</a:t>
            </a:r>
            <a:r>
              <a:rPr lang="en-US" altLang="ja-JP" sz="12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:</a:t>
            </a:r>
            <a:r>
              <a:rPr lang="ja-JP" altLang="en-US" sz="12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約</a:t>
            </a:r>
            <a:r>
              <a:rPr lang="en-US" altLang="ja-JP" sz="12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150×130×45(mm)</a:t>
            </a:r>
          </a:p>
          <a:p>
            <a:r>
              <a:rPr lang="en-US" altLang="ja-JP" sz="12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●</a:t>
            </a:r>
            <a:r>
              <a:rPr lang="ja-JP" altLang="en-US" sz="12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乾電池駆動（単三乾電池</a:t>
            </a:r>
            <a:r>
              <a:rPr lang="en-US" altLang="ja-JP" sz="12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4</a:t>
            </a:r>
            <a:r>
              <a:rPr lang="ja-JP" altLang="en-US" sz="12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本）</a:t>
            </a:r>
            <a:endParaRPr lang="en-US" altLang="ja-JP" sz="1200" dirty="0">
              <a:solidFill>
                <a:schemeClr val="bg2">
                  <a:lumMod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ja-JP" altLang="en-US" sz="12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●メモリカードへのデータ保存（オプション）</a:t>
            </a:r>
            <a:endParaRPr lang="en-US" altLang="ja-JP" sz="1200" dirty="0">
              <a:solidFill>
                <a:schemeClr val="bg2">
                  <a:lumMod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ja-JP" altLang="en-US" sz="12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●無線通信によるデータ転送（オプション）</a:t>
            </a:r>
            <a:endParaRPr kumimoji="1" lang="en-US" altLang="ja-JP" sz="1200" dirty="0">
              <a:solidFill>
                <a:schemeClr val="bg2">
                  <a:lumMod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15" name="爆発 2 14">
            <a:extLst>
              <a:ext uri="{FF2B5EF4-FFF2-40B4-BE49-F238E27FC236}">
                <a16:creationId xmlns:a16="http://schemas.microsoft.com/office/drawing/2014/main" id="{7DF7029D-AB23-8760-75DD-9956D4BF7AEE}"/>
              </a:ext>
            </a:extLst>
          </p:cNvPr>
          <p:cNvSpPr/>
          <p:nvPr/>
        </p:nvSpPr>
        <p:spPr>
          <a:xfrm>
            <a:off x="1696774" y="2249464"/>
            <a:ext cx="1248100" cy="896730"/>
          </a:xfrm>
          <a:prstGeom prst="irregularSeal2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EE6D05E-F5FA-D216-A6D6-F19DBF32DF00}"/>
              </a:ext>
            </a:extLst>
          </p:cNvPr>
          <p:cNvSpPr txBox="1"/>
          <p:nvPr/>
        </p:nvSpPr>
        <p:spPr>
          <a:xfrm rot="20331189">
            <a:off x="1815812" y="2568626"/>
            <a:ext cx="1269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>
                <a:solidFill>
                  <a:srgbClr val="FF0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医療機器承認</a:t>
            </a:r>
            <a:endParaRPr kumimoji="1" lang="en-US" altLang="ja-JP" sz="1200" dirty="0">
              <a:solidFill>
                <a:srgbClr val="FF000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FF254D5B-C411-D4A8-6BD4-01B3179D6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937" y="1591557"/>
            <a:ext cx="2624495" cy="1554637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B09350EB-F66D-0117-1649-470A839CFD32}"/>
              </a:ext>
            </a:extLst>
          </p:cNvPr>
          <p:cNvSpPr/>
          <p:nvPr/>
        </p:nvSpPr>
        <p:spPr>
          <a:xfrm>
            <a:off x="5969875" y="865398"/>
            <a:ext cx="3037083" cy="44879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ウェアラブルセンサ</a:t>
            </a:r>
            <a:endParaRPr kumimoji="1" lang="ja-JP" altLang="en-US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04050B6-176C-DF20-881C-94693FFBA779}"/>
              </a:ext>
            </a:extLst>
          </p:cNvPr>
          <p:cNvSpPr/>
          <p:nvPr/>
        </p:nvSpPr>
        <p:spPr>
          <a:xfrm>
            <a:off x="6039935" y="3222515"/>
            <a:ext cx="27238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ウェアラブル発汗センサ</a:t>
            </a:r>
            <a:endParaRPr lang="en-US" altLang="ja-JP" dirty="0">
              <a:solidFill>
                <a:schemeClr val="bg2">
                  <a:lumMod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en-US" altLang="ja-JP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SKW-1000</a:t>
            </a:r>
            <a:endParaRPr lang="ja-JP" altLang="en-US" dirty="0">
              <a:solidFill>
                <a:schemeClr val="bg2">
                  <a:lumMod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9ACC915-9E48-D5A4-A2AD-EAEED7B9FD20}"/>
              </a:ext>
            </a:extLst>
          </p:cNvPr>
          <p:cNvSpPr txBox="1"/>
          <p:nvPr/>
        </p:nvSpPr>
        <p:spPr>
          <a:xfrm>
            <a:off x="6039935" y="3964597"/>
            <a:ext cx="288301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日常生活下の温熱性発汗・運動時発汗の簡易モニタ、暑熱快適性の評価に。</a:t>
            </a:r>
            <a:endParaRPr lang="en-US" altLang="ja-JP" sz="1600" dirty="0">
              <a:solidFill>
                <a:schemeClr val="bg2">
                  <a:lumMod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endParaRPr lang="en-US" altLang="ja-JP" sz="1400" dirty="0">
              <a:solidFill>
                <a:schemeClr val="bg2">
                  <a:lumMod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ja-JP" altLang="en-US" sz="120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●日常生活や運動中の局所発汗量を無拘束で計測可能。</a:t>
            </a:r>
          </a:p>
          <a:p>
            <a:r>
              <a:rPr lang="ja-JP" altLang="en-US" sz="120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●皮膚装着センサ部のみ交換することも可能。</a:t>
            </a:r>
          </a:p>
          <a:p>
            <a:r>
              <a:rPr lang="ja-JP" altLang="en-US" sz="120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●</a:t>
            </a:r>
            <a:r>
              <a:rPr lang="en" altLang="ja-JP" sz="12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PC </a:t>
            </a:r>
            <a:r>
              <a:rPr lang="ja-JP" altLang="en-US" sz="120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はもちろん、</a:t>
            </a:r>
            <a:r>
              <a:rPr lang="en" altLang="ja-JP" sz="12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Android</a:t>
            </a:r>
            <a:r>
              <a:rPr lang="ja-JP" altLang="en-US" sz="120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スマートフォン・タブレットを用いたデータ記録が可能。</a:t>
            </a:r>
          </a:p>
          <a:p>
            <a:r>
              <a:rPr lang="ja-JP" altLang="en-US" sz="120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●内部メモリに記録が可能。（</a:t>
            </a:r>
            <a:r>
              <a:rPr lang="en" altLang="ja-JP" sz="1200" dirty="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SKW-1000S</a:t>
            </a:r>
            <a:r>
              <a:rPr lang="ja-JP" altLang="en" sz="1200">
                <a:solidFill>
                  <a:schemeClr val="bg2">
                    <a:lumMod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）</a:t>
            </a:r>
            <a:endParaRPr kumimoji="1" lang="en-US" altLang="ja-JP" sz="1200" dirty="0">
              <a:solidFill>
                <a:schemeClr val="bg2">
                  <a:lumMod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028AB09-D130-6223-3DB1-2549DB1AA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582" y="1707203"/>
            <a:ext cx="2302548" cy="128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187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A8116-3836-C82C-F651-80D708CF6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>
            <a:extLst>
              <a:ext uri="{FF2B5EF4-FFF2-40B4-BE49-F238E27FC236}">
                <a16:creationId xmlns:a16="http://schemas.microsoft.com/office/drawing/2014/main" id="{7FF5433E-446A-7E3D-C834-A1CB1568B5A7}"/>
              </a:ext>
            </a:extLst>
          </p:cNvPr>
          <p:cNvSpPr/>
          <p:nvPr/>
        </p:nvSpPr>
        <p:spPr>
          <a:xfrm>
            <a:off x="6304761" y="969703"/>
            <a:ext cx="2557858" cy="2241418"/>
          </a:xfrm>
          <a:prstGeom prst="roundRect">
            <a:avLst/>
          </a:prstGeom>
          <a:solidFill>
            <a:srgbClr val="E7E6E6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21E9F83A-F7DA-1CDD-0954-12B36D137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57" y="3298424"/>
            <a:ext cx="8150100" cy="3566964"/>
          </a:xfrm>
          <a:prstGeom prst="rect">
            <a:avLst/>
          </a:prstGeom>
        </p:spPr>
      </p:pic>
      <p:sp>
        <p:nvSpPr>
          <p:cNvPr id="28" name="角丸四角形 27">
            <a:extLst>
              <a:ext uri="{FF2B5EF4-FFF2-40B4-BE49-F238E27FC236}">
                <a16:creationId xmlns:a16="http://schemas.microsoft.com/office/drawing/2014/main" id="{BB663FCE-E9DF-E300-5348-DF78C3F3047B}"/>
              </a:ext>
            </a:extLst>
          </p:cNvPr>
          <p:cNvSpPr/>
          <p:nvPr/>
        </p:nvSpPr>
        <p:spPr>
          <a:xfrm>
            <a:off x="296657" y="982884"/>
            <a:ext cx="5799343" cy="2241418"/>
          </a:xfrm>
          <a:prstGeom prst="roundRect">
            <a:avLst/>
          </a:prstGeom>
          <a:solidFill>
            <a:srgbClr val="E7E6E6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EF4C337-F65B-617A-8225-76D1DB094A4B}"/>
              </a:ext>
            </a:extLst>
          </p:cNvPr>
          <p:cNvSpPr txBox="1"/>
          <p:nvPr/>
        </p:nvSpPr>
        <p:spPr>
          <a:xfrm>
            <a:off x="264215" y="283506"/>
            <a:ext cx="8684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世界初の</a:t>
            </a:r>
            <a:r>
              <a:rPr kumimoji="1" lang="ja-JP" altLang="en-US" sz="3200" b="1" u="sng">
                <a:solidFill>
                  <a:schemeClr val="tx1">
                    <a:lumMod val="65000"/>
                    <a:lumOff val="3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高感度発汗センサ</a:t>
            </a:r>
            <a:r>
              <a:rPr kumimoji="1" lang="ja-JP" alt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を搭載したヘルスケアバンド</a:t>
            </a:r>
          </a:p>
        </p:txBody>
      </p:sp>
      <p:pic>
        <p:nvPicPr>
          <p:cNvPr id="7" name="グラフィックス 6" descr="水 単色塗りつぶし">
            <a:extLst>
              <a:ext uri="{FF2B5EF4-FFF2-40B4-BE49-F238E27FC236}">
                <a16:creationId xmlns:a16="http://schemas.microsoft.com/office/drawing/2014/main" id="{78D2C3A4-0044-7915-63DE-ED88E6906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3354" y="1878603"/>
            <a:ext cx="914400" cy="914400"/>
          </a:xfrm>
          <a:prstGeom prst="rect">
            <a:avLst/>
          </a:prstGeom>
        </p:spPr>
      </p:pic>
      <p:pic>
        <p:nvPicPr>
          <p:cNvPr id="9" name="グラフィックス 8" descr="心臓 単色塗りつぶし">
            <a:extLst>
              <a:ext uri="{FF2B5EF4-FFF2-40B4-BE49-F238E27FC236}">
                <a16:creationId xmlns:a16="http://schemas.microsoft.com/office/drawing/2014/main" id="{DD8AB006-7CFD-9BEA-3D86-74B7331400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5418" y="1156706"/>
            <a:ext cx="914400" cy="914400"/>
          </a:xfrm>
          <a:prstGeom prst="rect">
            <a:avLst/>
          </a:prstGeom>
        </p:spPr>
      </p:pic>
      <p:pic>
        <p:nvPicPr>
          <p:cNvPr id="11" name="グラフィックス 10" descr="温度計 単色塗りつぶし">
            <a:extLst>
              <a:ext uri="{FF2B5EF4-FFF2-40B4-BE49-F238E27FC236}">
                <a16:creationId xmlns:a16="http://schemas.microsoft.com/office/drawing/2014/main" id="{7A34D598-A62B-8166-9115-33C3DC51F6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04372" y="1214027"/>
            <a:ext cx="914400" cy="914400"/>
          </a:xfrm>
          <a:prstGeom prst="rect">
            <a:avLst/>
          </a:prstGeom>
        </p:spPr>
      </p:pic>
      <p:pic>
        <p:nvPicPr>
          <p:cNvPr id="13" name="グラフィックス 12" descr="実行 単色塗りつぶし">
            <a:extLst>
              <a:ext uri="{FF2B5EF4-FFF2-40B4-BE49-F238E27FC236}">
                <a16:creationId xmlns:a16="http://schemas.microsoft.com/office/drawing/2014/main" id="{F813DB88-9C8C-804E-7413-252EAEA440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44812" y="2223911"/>
            <a:ext cx="914400" cy="91440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856B9CA-00DE-F385-E605-12F080A050B6}"/>
              </a:ext>
            </a:extLst>
          </p:cNvPr>
          <p:cNvSpPr txBox="1"/>
          <p:nvPr/>
        </p:nvSpPr>
        <p:spPr>
          <a:xfrm>
            <a:off x="4042137" y="2255985"/>
            <a:ext cx="156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活動量</a:t>
            </a:r>
            <a:endParaRPr kumimoji="1" lang="en-US" altLang="ja-JP" b="1" dirty="0">
              <a:solidFill>
                <a:schemeClr val="tx1">
                  <a:lumMod val="65000"/>
                  <a:lumOff val="3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kumimoji="1" lang="ja-JP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歩数</a:t>
            </a:r>
            <a:endParaRPr kumimoji="1" lang="en-US" altLang="ja-JP" b="1" dirty="0">
              <a:solidFill>
                <a:schemeClr val="tx1">
                  <a:lumMod val="65000"/>
                  <a:lumOff val="3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kumimoji="1" lang="ja-JP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消費カロリー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267E424-9AFE-2FFE-A539-8F0244CDAC1B}"/>
              </a:ext>
            </a:extLst>
          </p:cNvPr>
          <p:cNvSpPr txBox="1"/>
          <p:nvPr/>
        </p:nvSpPr>
        <p:spPr>
          <a:xfrm>
            <a:off x="2988343" y="144269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皮膚温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A602D28-0EFD-9676-B3D3-274C5AA5EDF9}"/>
              </a:ext>
            </a:extLst>
          </p:cNvPr>
          <p:cNvSpPr txBox="1"/>
          <p:nvPr/>
        </p:nvSpPr>
        <p:spPr>
          <a:xfrm>
            <a:off x="7374376" y="1918121"/>
            <a:ext cx="141256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局所発汗量</a:t>
            </a:r>
            <a:endParaRPr kumimoji="1" lang="en-US" altLang="ja-JP" b="1" dirty="0">
              <a:solidFill>
                <a:schemeClr val="tx1">
                  <a:lumMod val="65000"/>
                  <a:lumOff val="3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kumimoji="1" lang="en-US" altLang="ja-JP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(</a:t>
            </a:r>
            <a:r>
              <a:rPr kumimoji="1" lang="ja-JP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発汗状態</a:t>
            </a:r>
            <a:r>
              <a:rPr kumimoji="1" lang="en-US" altLang="ja-JP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)</a:t>
            </a:r>
          </a:p>
          <a:p>
            <a:r>
              <a:rPr kumimoji="1" lang="ja-JP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全身発汗量</a:t>
            </a:r>
            <a:endParaRPr kumimoji="1" lang="en-US" altLang="ja-JP" b="1" dirty="0">
              <a:solidFill>
                <a:schemeClr val="tx1">
                  <a:lumMod val="65000"/>
                  <a:lumOff val="3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kumimoji="1" lang="en-US" altLang="ja-JP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(</a:t>
            </a:r>
            <a:r>
              <a:rPr kumimoji="1" lang="ja-JP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水分喪失量</a:t>
            </a:r>
            <a:r>
              <a:rPr kumimoji="1" lang="en-US" altLang="ja-JP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)</a:t>
            </a:r>
            <a:endParaRPr kumimoji="1" lang="ja-JP" altLang="en-US" sz="1600" b="1">
              <a:solidFill>
                <a:schemeClr val="tx1">
                  <a:lumMod val="65000"/>
                  <a:lumOff val="3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09F1129-07D8-2DF9-BBE8-3B7E428A5178}"/>
              </a:ext>
            </a:extLst>
          </p:cNvPr>
          <p:cNvSpPr txBox="1"/>
          <p:nvPr/>
        </p:nvSpPr>
        <p:spPr>
          <a:xfrm>
            <a:off x="4884314" y="1348061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皮膚周辺</a:t>
            </a:r>
            <a:endParaRPr kumimoji="1" lang="en-US" altLang="ja-JP" b="1" dirty="0">
              <a:solidFill>
                <a:schemeClr val="tx1">
                  <a:lumMod val="65000"/>
                  <a:lumOff val="3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kumimoji="1" lang="ja-JP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湿度</a:t>
            </a:r>
          </a:p>
        </p:txBody>
      </p:sp>
      <p:pic>
        <p:nvPicPr>
          <p:cNvPr id="20" name="グラフィックス 19" descr="山 単色塗りつぶし">
            <a:extLst>
              <a:ext uri="{FF2B5EF4-FFF2-40B4-BE49-F238E27FC236}">
                <a16:creationId xmlns:a16="http://schemas.microsoft.com/office/drawing/2014/main" id="{9DE9EBA9-C3FE-FD70-721F-6B728EB68E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2212" y="2186314"/>
            <a:ext cx="914400" cy="914400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8030C20-36AB-B408-6193-701FA5790B12}"/>
              </a:ext>
            </a:extLst>
          </p:cNvPr>
          <p:cNvSpPr txBox="1"/>
          <p:nvPr/>
        </p:nvSpPr>
        <p:spPr>
          <a:xfrm>
            <a:off x="1890158" y="257298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気圧</a:t>
            </a:r>
          </a:p>
        </p:txBody>
      </p:sp>
      <p:pic>
        <p:nvPicPr>
          <p:cNvPr id="25" name="グラフィックス 24" descr="霧 単色塗りつぶし">
            <a:extLst>
              <a:ext uri="{FF2B5EF4-FFF2-40B4-BE49-F238E27FC236}">
                <a16:creationId xmlns:a16="http://schemas.microsoft.com/office/drawing/2014/main" id="{24E266BC-6069-667A-7BE5-BB7827E7B9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953220" y="1156706"/>
            <a:ext cx="914400" cy="914400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BED7DD9-E778-7F07-71EA-4A063851C679}"/>
              </a:ext>
            </a:extLst>
          </p:cNvPr>
          <p:cNvSpPr txBox="1"/>
          <p:nvPr/>
        </p:nvSpPr>
        <p:spPr>
          <a:xfrm>
            <a:off x="1411884" y="148684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心拍数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BFF0911-90F6-6830-FEB5-E69FBDE906B8}"/>
              </a:ext>
            </a:extLst>
          </p:cNvPr>
          <p:cNvSpPr txBox="1"/>
          <p:nvPr/>
        </p:nvSpPr>
        <p:spPr>
          <a:xfrm>
            <a:off x="4960193" y="6079338"/>
            <a:ext cx="4183807" cy="707886"/>
          </a:xfrm>
          <a:prstGeom prst="rect">
            <a:avLst/>
          </a:prstGeom>
          <a:solidFill>
            <a:srgbClr val="FFFFFF">
              <a:alpha val="89020"/>
            </a:srgb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腕時計型ウェアラブル発汗センサ</a:t>
            </a:r>
            <a:endParaRPr kumimoji="1" lang="en-US" altLang="ja-JP" sz="2000" b="1" dirty="0">
              <a:solidFill>
                <a:schemeClr val="tx1">
                  <a:lumMod val="65000"/>
                  <a:lumOff val="3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kumimoji="1" lang="en-US" altLang="ja-JP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SKWL-1000</a:t>
            </a:r>
            <a:endParaRPr kumimoji="1" lang="ja-JP" altLang="en-US" sz="2000" b="1">
              <a:solidFill>
                <a:schemeClr val="tx1">
                  <a:lumMod val="65000"/>
                  <a:lumOff val="3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F9C728E-17D4-92AE-BF11-2285D1CC61E1}"/>
              </a:ext>
            </a:extLst>
          </p:cNvPr>
          <p:cNvSpPr txBox="1"/>
          <p:nvPr/>
        </p:nvSpPr>
        <p:spPr>
          <a:xfrm>
            <a:off x="6398908" y="1217128"/>
            <a:ext cx="1423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>
                <a:solidFill>
                  <a:schemeClr val="tx1">
                    <a:lumMod val="65000"/>
                    <a:lumOff val="3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➕発汗</a:t>
            </a:r>
          </a:p>
        </p:txBody>
      </p:sp>
    </p:spTree>
    <p:extLst>
      <p:ext uri="{BB962C8B-B14F-4D97-AF65-F5344CB8AC3E}">
        <p14:creationId xmlns:p14="http://schemas.microsoft.com/office/powerpoint/2010/main" val="2611206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38576-5342-2D4B-347A-53FBDFDDE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74FB527-7FF1-7406-7137-C4A490F99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79018"/>
            <a:ext cx="9144000" cy="3962507"/>
          </a:xfrm>
          <a:prstGeom prst="rect">
            <a:avLst/>
          </a:prstGeom>
        </p:spPr>
      </p:pic>
      <p:sp>
        <p:nvSpPr>
          <p:cNvPr id="4" name="角丸四角形 3">
            <a:extLst>
              <a:ext uri="{FF2B5EF4-FFF2-40B4-BE49-F238E27FC236}">
                <a16:creationId xmlns:a16="http://schemas.microsoft.com/office/drawing/2014/main" id="{F8DCB0CB-F834-67B0-589E-D59B0BB3D683}"/>
              </a:ext>
            </a:extLst>
          </p:cNvPr>
          <p:cNvSpPr/>
          <p:nvPr/>
        </p:nvSpPr>
        <p:spPr>
          <a:xfrm>
            <a:off x="618836" y="609598"/>
            <a:ext cx="7961745" cy="6040584"/>
          </a:xfrm>
          <a:prstGeom prst="roundRect">
            <a:avLst>
              <a:gd name="adj" fmla="val 9649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C006507-588A-B27D-7138-ACCDDE6728F7}"/>
              </a:ext>
            </a:extLst>
          </p:cNvPr>
          <p:cNvSpPr txBox="1"/>
          <p:nvPr/>
        </p:nvSpPr>
        <p:spPr>
          <a:xfrm>
            <a:off x="785092" y="998400"/>
            <a:ext cx="77954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ea"/>
              <a:buAutoNum type="circleNumDbPlain"/>
            </a:pPr>
            <a:r>
              <a:rPr kumimoji="1" lang="ja-JP" altLang="en-US" sz="2800" b="1">
                <a:solidFill>
                  <a:schemeClr val="bg1">
                    <a:lumMod val="7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会社概要・現在の事業概要</a:t>
            </a:r>
            <a:endParaRPr kumimoji="1" lang="en-US" altLang="ja-JP" sz="2800" b="1" dirty="0">
              <a:solidFill>
                <a:schemeClr val="bg1">
                  <a:lumMod val="7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457200" indent="-457200">
              <a:buFont typeface="+mj-ea"/>
              <a:buAutoNum type="circleNumDbPlain"/>
            </a:pPr>
            <a:endParaRPr kumimoji="1" lang="en-US" altLang="ja-JP" sz="2800" b="1" dirty="0">
              <a:solidFill>
                <a:schemeClr val="bg1">
                  <a:lumMod val="7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457200" indent="-457200">
              <a:buFont typeface="+mj-ea"/>
              <a:buAutoNum type="circleNumDbPlain"/>
            </a:pPr>
            <a:r>
              <a:rPr kumimoji="1" lang="ja-JP" altLang="en-US" sz="2800" b="1">
                <a:solidFill>
                  <a:schemeClr val="bg1">
                    <a:lumMod val="7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当社の発汗センサ技術</a:t>
            </a:r>
            <a:endParaRPr kumimoji="1" lang="en-US" altLang="ja-JP" sz="2800" b="1" dirty="0">
              <a:solidFill>
                <a:schemeClr val="bg1">
                  <a:lumMod val="7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457200" indent="-457200">
              <a:buFont typeface="+mj-ea"/>
              <a:buAutoNum type="circleNumDbPlain"/>
            </a:pPr>
            <a:endParaRPr kumimoji="1"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457200" indent="-457200">
              <a:buFont typeface="+mj-ea"/>
              <a:buAutoNum type="circleNumDbPlain"/>
            </a:pPr>
            <a:r>
              <a:rPr kumimoji="1"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身体パフォーマンス管理（脱水・熱中症対策）としての活用</a:t>
            </a:r>
            <a:endParaRPr kumimoji="1"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8AA5455-5903-367A-56F0-909AF7D001E9}"/>
              </a:ext>
            </a:extLst>
          </p:cNvPr>
          <p:cNvSpPr txBox="1"/>
          <p:nvPr/>
        </p:nvSpPr>
        <p:spPr>
          <a:xfrm>
            <a:off x="244764" y="283837"/>
            <a:ext cx="1824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ja-JP" sz="2800" b="1" dirty="0">
                <a:latin typeface="Meiryo" panose="020B0604030504040204" pitchFamily="34" charset="-128"/>
                <a:ea typeface="Meiryo" panose="020B0604030504040204" pitchFamily="34" charset="-128"/>
              </a:rPr>
              <a:t>contents</a:t>
            </a:r>
            <a:endParaRPr kumimoji="1" lang="ja-JP" altLang="en-US" sz="28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1750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16072-C0D9-23A0-B3EB-4F681DCE7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>
            <a:extLst>
              <a:ext uri="{FF2B5EF4-FFF2-40B4-BE49-F238E27FC236}">
                <a16:creationId xmlns:a16="http://schemas.microsoft.com/office/drawing/2014/main" id="{8B48E582-203A-8AB1-927E-B4D0A2C32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949" y="961100"/>
            <a:ext cx="6063263" cy="2559981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B1C4415-D991-8D53-1228-FEFE78939760}"/>
              </a:ext>
            </a:extLst>
          </p:cNvPr>
          <p:cNvSpPr txBox="1"/>
          <p:nvPr/>
        </p:nvSpPr>
        <p:spPr>
          <a:xfrm>
            <a:off x="282028" y="342116"/>
            <a:ext cx="7947572" cy="5232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2800" b="1">
                <a:solidFill>
                  <a:schemeClr val="bg1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環境省の基準に従えば、屋外作業ができない。</a:t>
            </a:r>
          </a:p>
        </p:txBody>
      </p:sp>
      <p:sp>
        <p:nvSpPr>
          <p:cNvPr id="30" name="角丸四角形吹き出し 29">
            <a:extLst>
              <a:ext uri="{FF2B5EF4-FFF2-40B4-BE49-F238E27FC236}">
                <a16:creationId xmlns:a16="http://schemas.microsoft.com/office/drawing/2014/main" id="{12333C57-5843-5461-A948-00BB776C0859}"/>
              </a:ext>
            </a:extLst>
          </p:cNvPr>
          <p:cNvSpPr/>
          <p:nvPr/>
        </p:nvSpPr>
        <p:spPr>
          <a:xfrm>
            <a:off x="6448969" y="1174640"/>
            <a:ext cx="1881963" cy="898613"/>
          </a:xfrm>
          <a:prstGeom prst="wedgeRoundRectCallout">
            <a:avLst>
              <a:gd name="adj1" fmla="val -70157"/>
              <a:gd name="adj2" fmla="val 35168"/>
              <a:gd name="adj3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昨年</a:t>
            </a:r>
            <a:r>
              <a:rPr kumimoji="1" lang="en-US" altLang="ja-JP" b="1" dirty="0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9/12-18</a:t>
            </a:r>
            <a:r>
              <a:rPr kumimoji="1" lang="ja-JP" altLang="en-US" b="1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の</a:t>
            </a:r>
            <a:r>
              <a:rPr kumimoji="1" lang="en-US" altLang="ja-JP" b="1" dirty="0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WBGT</a:t>
            </a:r>
            <a:endParaRPr kumimoji="1" lang="ja-JP" altLang="en-US" b="1"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861E491-1E42-C456-8039-BBB66A35F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73" y="3548052"/>
            <a:ext cx="7742228" cy="3198084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535E0609-1410-49BF-D799-63D2299BA07F}"/>
              </a:ext>
            </a:extLst>
          </p:cNvPr>
          <p:cNvSpPr/>
          <p:nvPr/>
        </p:nvSpPr>
        <p:spPr>
          <a:xfrm>
            <a:off x="3527430" y="4104327"/>
            <a:ext cx="4225158" cy="130328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CE91C90-D3CB-184C-26C9-2C1C57D8F941}"/>
              </a:ext>
            </a:extLst>
          </p:cNvPr>
          <p:cNvGrpSpPr/>
          <p:nvPr/>
        </p:nvGrpSpPr>
        <p:grpSpPr>
          <a:xfrm>
            <a:off x="6180083" y="2515680"/>
            <a:ext cx="2750675" cy="1535491"/>
            <a:chOff x="6369269" y="2595358"/>
            <a:chExt cx="2750675" cy="1535491"/>
          </a:xfrm>
          <a:solidFill>
            <a:srgbClr val="FF0000"/>
          </a:solidFill>
        </p:grpSpPr>
        <p:sp>
          <p:nvSpPr>
            <p:cNvPr id="11" name="円/楕円 10">
              <a:extLst>
                <a:ext uri="{FF2B5EF4-FFF2-40B4-BE49-F238E27FC236}">
                  <a16:creationId xmlns:a16="http://schemas.microsoft.com/office/drawing/2014/main" id="{329914FE-9C1B-43B7-FF86-F15B1E0EA5BC}"/>
                </a:ext>
              </a:extLst>
            </p:cNvPr>
            <p:cNvSpPr/>
            <p:nvPr/>
          </p:nvSpPr>
          <p:spPr>
            <a:xfrm>
              <a:off x="7945821" y="2595358"/>
              <a:ext cx="1174123" cy="114579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角丸四角形吹き出し 5">
              <a:extLst>
                <a:ext uri="{FF2B5EF4-FFF2-40B4-BE49-F238E27FC236}">
                  <a16:creationId xmlns:a16="http://schemas.microsoft.com/office/drawing/2014/main" id="{AE36C916-E8A1-D1E3-13B7-9F735C1537E7}"/>
                </a:ext>
              </a:extLst>
            </p:cNvPr>
            <p:cNvSpPr/>
            <p:nvPr/>
          </p:nvSpPr>
          <p:spPr>
            <a:xfrm>
              <a:off x="6369269" y="3103190"/>
              <a:ext cx="2743339" cy="1027659"/>
            </a:xfrm>
            <a:prstGeom prst="wedgeRoundRectCallout">
              <a:avLst>
                <a:gd name="adj1" fmla="val -48632"/>
                <a:gd name="adj2" fmla="val 76105"/>
                <a:gd name="adj3" fmla="val 1666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atin typeface="Hiragino Kaku Gothic ProN W6" panose="020B0300000000000000" pitchFamily="34" charset="-128"/>
                <a:ea typeface="Hiragino Kaku Gothic ProN W6" panose="020B0300000000000000" pitchFamily="34" charset="-128"/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35D2714C-091F-5F9F-6597-D0309813A6E6}"/>
                </a:ext>
              </a:extLst>
            </p:cNvPr>
            <p:cNvSpPr txBox="1"/>
            <p:nvPr/>
          </p:nvSpPr>
          <p:spPr>
            <a:xfrm>
              <a:off x="6494342" y="3293837"/>
              <a:ext cx="2505845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b="1">
                  <a:solidFill>
                    <a:schemeClr val="bg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外に出るな</a:t>
              </a:r>
              <a:endParaRPr kumimoji="1" lang="en-US" altLang="ja-JP" sz="2000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  <a:p>
              <a:r>
                <a:rPr kumimoji="1" lang="ja-JP" altLang="en-US" sz="2000" b="1">
                  <a:solidFill>
                    <a:schemeClr val="bg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と言われても・・・</a:t>
              </a:r>
            </a:p>
          </p:txBody>
        </p:sp>
        <p:pic>
          <p:nvPicPr>
            <p:cNvPr id="8" name="グラフィックス 7" descr="建設作業員男性 単色塗りつぶし">
              <a:extLst>
                <a:ext uri="{FF2B5EF4-FFF2-40B4-BE49-F238E27FC236}">
                  <a16:creationId xmlns:a16="http://schemas.microsoft.com/office/drawing/2014/main" id="{BDDC1588-2545-39A9-A87D-3A9C17E90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04058" y="2622328"/>
              <a:ext cx="1027659" cy="1027659"/>
            </a:xfrm>
            <a:prstGeom prst="rect">
              <a:avLst/>
            </a:prstGeom>
          </p:spPr>
        </p:pic>
      </p:grp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0DEF90B-625D-F36D-326C-C2EB87EA8949}"/>
              </a:ext>
            </a:extLst>
          </p:cNvPr>
          <p:cNvSpPr txBox="1"/>
          <p:nvPr/>
        </p:nvSpPr>
        <p:spPr>
          <a:xfrm>
            <a:off x="914399" y="5732293"/>
            <a:ext cx="8009023" cy="83099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b="1">
                <a:solidFill>
                  <a:schemeClr val="bg1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解決策の一つとして、ウェアラブルデバイスを用いた、熱中症リスクの検知・低減方法が求められている。</a:t>
            </a:r>
          </a:p>
        </p:txBody>
      </p:sp>
    </p:spTree>
    <p:extLst>
      <p:ext uri="{BB962C8B-B14F-4D97-AF65-F5344CB8AC3E}">
        <p14:creationId xmlns:p14="http://schemas.microsoft.com/office/powerpoint/2010/main" val="573452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44777-A72D-709B-E664-8896D6BB6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065F7CA-2726-74CC-6CF5-F2EF79712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79018"/>
            <a:ext cx="9144000" cy="3962507"/>
          </a:xfrm>
          <a:prstGeom prst="rect">
            <a:avLst/>
          </a:prstGeom>
        </p:spPr>
      </p:pic>
      <p:sp>
        <p:nvSpPr>
          <p:cNvPr id="4" name="角丸四角形 3">
            <a:extLst>
              <a:ext uri="{FF2B5EF4-FFF2-40B4-BE49-F238E27FC236}">
                <a16:creationId xmlns:a16="http://schemas.microsoft.com/office/drawing/2014/main" id="{94D2A917-8AB2-90B5-4738-1F8ABCF6ED1A}"/>
              </a:ext>
            </a:extLst>
          </p:cNvPr>
          <p:cNvSpPr/>
          <p:nvPr/>
        </p:nvSpPr>
        <p:spPr>
          <a:xfrm>
            <a:off x="618836" y="609598"/>
            <a:ext cx="7961745" cy="6040584"/>
          </a:xfrm>
          <a:prstGeom prst="roundRect">
            <a:avLst>
              <a:gd name="adj" fmla="val 9649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8DA54F1-3626-8767-857B-79DD9BF20E5E}"/>
              </a:ext>
            </a:extLst>
          </p:cNvPr>
          <p:cNvSpPr txBox="1"/>
          <p:nvPr/>
        </p:nvSpPr>
        <p:spPr>
          <a:xfrm>
            <a:off x="785092" y="998400"/>
            <a:ext cx="77954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ea"/>
              <a:buAutoNum type="circleNumDbPlain"/>
            </a:pPr>
            <a:r>
              <a:rPr kumimoji="1"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会社概要・現在の事業概要</a:t>
            </a:r>
            <a:endParaRPr kumimoji="1"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457200" indent="-457200">
              <a:buFont typeface="+mj-ea"/>
              <a:buAutoNum type="circleNumDbPlain"/>
            </a:pPr>
            <a:endParaRPr kumimoji="1"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457200" indent="-457200">
              <a:buFont typeface="+mj-ea"/>
              <a:buAutoNum type="circleNumDbPlain"/>
            </a:pPr>
            <a:r>
              <a:rPr kumimoji="1"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当社の発汗センサ技術</a:t>
            </a:r>
            <a:endParaRPr kumimoji="1"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457200" indent="-457200">
              <a:buFont typeface="+mj-ea"/>
              <a:buAutoNum type="circleNumDbPlain"/>
            </a:pPr>
            <a:endParaRPr kumimoji="1"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457200" indent="-457200">
              <a:buFont typeface="+mj-ea"/>
              <a:buAutoNum type="circleNumDbPlain"/>
            </a:pPr>
            <a:r>
              <a:rPr kumimoji="1"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身体パフォーマンス管理（脱水・熱中症対策）としての活用</a:t>
            </a:r>
            <a:endParaRPr kumimoji="1"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4BA5400-0951-0E1F-8F19-212397C2377F}"/>
              </a:ext>
            </a:extLst>
          </p:cNvPr>
          <p:cNvSpPr txBox="1"/>
          <p:nvPr/>
        </p:nvSpPr>
        <p:spPr>
          <a:xfrm>
            <a:off x="244764" y="283837"/>
            <a:ext cx="1824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ja-JP" sz="2800" b="1" dirty="0">
                <a:latin typeface="Meiryo" panose="020B0604030504040204" pitchFamily="34" charset="-128"/>
                <a:ea typeface="Meiryo" panose="020B0604030504040204" pitchFamily="34" charset="-128"/>
              </a:rPr>
              <a:t>contents</a:t>
            </a:r>
            <a:endParaRPr kumimoji="1" lang="ja-JP" altLang="en-US" sz="28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1150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F4BEE0DF-356A-7156-CC2B-74AC4EABA108}"/>
              </a:ext>
            </a:extLst>
          </p:cNvPr>
          <p:cNvSpPr/>
          <p:nvPr/>
        </p:nvSpPr>
        <p:spPr>
          <a:xfrm>
            <a:off x="6676535" y="575493"/>
            <a:ext cx="2326024" cy="1918418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CF9220EC-F1C8-AC3C-F267-BE4BA3FFD97B}"/>
              </a:ext>
            </a:extLst>
          </p:cNvPr>
          <p:cNvSpPr/>
          <p:nvPr/>
        </p:nvSpPr>
        <p:spPr>
          <a:xfrm>
            <a:off x="3488900" y="612647"/>
            <a:ext cx="3696734" cy="4715118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5333B754-4C66-BBDA-C7BC-AE996D29C4B3}"/>
              </a:ext>
            </a:extLst>
          </p:cNvPr>
          <p:cNvSpPr/>
          <p:nvPr/>
        </p:nvSpPr>
        <p:spPr>
          <a:xfrm>
            <a:off x="808632" y="4479214"/>
            <a:ext cx="3533462" cy="2157984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上矢印 20">
            <a:extLst>
              <a:ext uri="{FF2B5EF4-FFF2-40B4-BE49-F238E27FC236}">
                <a16:creationId xmlns:a16="http://schemas.microsoft.com/office/drawing/2014/main" id="{1A187285-6A40-740D-66C2-65EDF2804905}"/>
              </a:ext>
            </a:extLst>
          </p:cNvPr>
          <p:cNvSpPr/>
          <p:nvPr/>
        </p:nvSpPr>
        <p:spPr>
          <a:xfrm>
            <a:off x="398726" y="1055277"/>
            <a:ext cx="155448" cy="5581920"/>
          </a:xfrm>
          <a:prstGeom prst="up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0" y="8965"/>
            <a:ext cx="9144000" cy="558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145228" y="127112"/>
            <a:ext cx="8958525" cy="3045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Hiragino Kaku Gothic Pro W6" charset="-128"/>
              </a:rPr>
              <a:t>競合製品</a:t>
            </a:r>
            <a:endParaRPr lang="ja-JP" altLang="en-US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Hiragino Kaku Gothic Pro W6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B645A65-D6E7-A879-AB0B-3D8DE838F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008" y="5497093"/>
            <a:ext cx="783241" cy="93243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04CBACF-4063-EC94-8382-DE491FDA4CEE}"/>
              </a:ext>
            </a:extLst>
          </p:cNvPr>
          <p:cNvSpPr txBox="1"/>
          <p:nvPr/>
        </p:nvSpPr>
        <p:spPr>
          <a:xfrm>
            <a:off x="1967715" y="5895369"/>
            <a:ext cx="1229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カナリア￥</a:t>
            </a:r>
            <a:r>
              <a:rPr kumimoji="1"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5,000</a:t>
            </a:r>
            <a:r>
              <a:rPr kumimoji="1"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程度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9045B38-33F0-FBD1-E745-6BDF7C027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197" y="4615288"/>
            <a:ext cx="853006" cy="107354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1DB8258-22DD-491A-9D8E-C6A8ADBC0ED2}"/>
              </a:ext>
            </a:extLst>
          </p:cNvPr>
          <p:cNvSpPr txBox="1"/>
          <p:nvPr/>
        </p:nvSpPr>
        <p:spPr>
          <a:xfrm>
            <a:off x="3638309" y="5253896"/>
            <a:ext cx="14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ja-JP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hamon</a:t>
            </a:r>
            <a:r>
              <a:rPr kumimoji="1" lang="en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band</a:t>
            </a:r>
          </a:p>
          <a:p>
            <a:r>
              <a:rPr kumimoji="1"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￥</a:t>
            </a:r>
            <a:r>
              <a:rPr kumimoji="1"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9,900</a:t>
            </a:r>
            <a:endParaRPr kumimoji="1" lang="ja-JP" altLang="en-US" sz="1200" b="1">
              <a:solidFill>
                <a:schemeClr val="tx1">
                  <a:lumMod val="75000"/>
                  <a:lumOff val="2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47313C5-4A08-C5DB-8E2B-B6E8B86BBC87}"/>
              </a:ext>
            </a:extLst>
          </p:cNvPr>
          <p:cNvSpPr txBox="1"/>
          <p:nvPr/>
        </p:nvSpPr>
        <p:spPr>
          <a:xfrm>
            <a:off x="48067" y="5051120"/>
            <a:ext cx="101221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10,000</a:t>
            </a:r>
            <a:r>
              <a:rPr kumimoji="1"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円</a:t>
            </a:r>
            <a:r>
              <a:rPr kumimoji="1"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/</a:t>
            </a:r>
            <a:r>
              <a:rPr kumimoji="1"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年以下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72ED189-0A4D-A287-6E1D-8C795678E52A}"/>
              </a:ext>
            </a:extLst>
          </p:cNvPr>
          <p:cNvSpPr txBox="1"/>
          <p:nvPr/>
        </p:nvSpPr>
        <p:spPr>
          <a:xfrm>
            <a:off x="97009" y="642244"/>
            <a:ext cx="71162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b="1">
                <a:solidFill>
                  <a:srgbClr val="0070C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価格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0C32254-07C9-BB8C-F892-A8CE16FD8A4E}"/>
              </a:ext>
            </a:extLst>
          </p:cNvPr>
          <p:cNvSpPr txBox="1"/>
          <p:nvPr/>
        </p:nvSpPr>
        <p:spPr>
          <a:xfrm>
            <a:off x="1564455" y="4943248"/>
            <a:ext cx="1086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>
                <a:solidFill>
                  <a:srgbClr val="0070C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充電できる</a:t>
            </a:r>
            <a:endParaRPr kumimoji="1" lang="en-US" altLang="ja-JP" sz="1400" b="1" dirty="0">
              <a:solidFill>
                <a:srgbClr val="0070C0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kumimoji="1" lang="ja-JP" altLang="en-US" sz="1400" b="1">
                <a:solidFill>
                  <a:srgbClr val="0070C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心拍数測定</a:t>
            </a:r>
            <a:endParaRPr kumimoji="1" lang="en-US" altLang="ja-JP" sz="1400" b="1" dirty="0">
              <a:solidFill>
                <a:srgbClr val="0070C0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14" name="右矢印 13">
            <a:extLst>
              <a:ext uri="{FF2B5EF4-FFF2-40B4-BE49-F238E27FC236}">
                <a16:creationId xmlns:a16="http://schemas.microsoft.com/office/drawing/2014/main" id="{979612AF-1930-DEEC-6EE8-FAC34EDFE772}"/>
              </a:ext>
            </a:extLst>
          </p:cNvPr>
          <p:cNvSpPr/>
          <p:nvPr/>
        </p:nvSpPr>
        <p:spPr>
          <a:xfrm rot="19901955">
            <a:off x="2242439" y="5551218"/>
            <a:ext cx="512064" cy="21945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5946EDE-C64C-7746-14D3-5ED922594A46}"/>
              </a:ext>
            </a:extLst>
          </p:cNvPr>
          <p:cNvSpPr txBox="1"/>
          <p:nvPr/>
        </p:nvSpPr>
        <p:spPr>
          <a:xfrm>
            <a:off x="-5185" y="1264005"/>
            <a:ext cx="101221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100,000</a:t>
            </a:r>
            <a:r>
              <a:rPr kumimoji="1"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円</a:t>
            </a:r>
            <a:r>
              <a:rPr kumimoji="1"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/</a:t>
            </a:r>
            <a:r>
              <a:rPr kumimoji="1"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年以上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448B4A77-9610-24C5-56ED-0DF052446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400" y="218519"/>
            <a:ext cx="2592409" cy="2027726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33B3E71-FED8-C927-CAE6-735B5F630A82}"/>
              </a:ext>
            </a:extLst>
          </p:cNvPr>
          <p:cNvSpPr txBox="1"/>
          <p:nvPr/>
        </p:nvSpPr>
        <p:spPr>
          <a:xfrm>
            <a:off x="7343211" y="1912606"/>
            <a:ext cx="161770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みまもりがじゅ丸</a:t>
            </a:r>
            <a:endParaRPr kumimoji="1" lang="en-US" altLang="ja-JP" sz="1200" b="1" dirty="0">
              <a:solidFill>
                <a:schemeClr val="tx1">
                  <a:lumMod val="75000"/>
                  <a:lumOff val="2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kumimoji="1"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月額</a:t>
            </a:r>
            <a:r>
              <a:rPr kumimoji="1"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¥20,000</a:t>
            </a:r>
            <a:r>
              <a:rPr kumimoji="1"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円</a:t>
            </a:r>
            <a:r>
              <a:rPr kumimoji="1"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〜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E26CE8CD-106E-C3D9-240B-2E2E0A6534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6380" y="3366901"/>
            <a:ext cx="2914449" cy="1679020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C11022D-0E59-7CCF-825D-C171E7C2030F}"/>
              </a:ext>
            </a:extLst>
          </p:cNvPr>
          <p:cNvSpPr txBox="1"/>
          <p:nvPr/>
        </p:nvSpPr>
        <p:spPr>
          <a:xfrm>
            <a:off x="3959" y="3616511"/>
            <a:ext cx="101221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20,000</a:t>
            </a:r>
            <a:r>
              <a:rPr kumimoji="1"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円</a:t>
            </a:r>
            <a:r>
              <a:rPr kumimoji="1"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/</a:t>
            </a:r>
            <a:r>
              <a:rPr kumimoji="1"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年以上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D1EF62F-DE0A-0034-FE4F-B678D1E886A2}"/>
              </a:ext>
            </a:extLst>
          </p:cNvPr>
          <p:cNvSpPr txBox="1"/>
          <p:nvPr/>
        </p:nvSpPr>
        <p:spPr>
          <a:xfrm>
            <a:off x="5585428" y="4318344"/>
            <a:ext cx="16733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みまもりふくろう</a:t>
            </a:r>
            <a:endParaRPr kumimoji="1" lang="en-US" altLang="ja-JP" sz="1200" b="1" dirty="0">
              <a:solidFill>
                <a:schemeClr val="tx1">
                  <a:lumMod val="75000"/>
                  <a:lumOff val="2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kumimoji="1"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デバイス</a:t>
            </a:r>
            <a:r>
              <a:rPr kumimoji="1"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:¥14,300</a:t>
            </a:r>
          </a:p>
          <a:p>
            <a:r>
              <a:rPr kumimoji="1"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月額</a:t>
            </a:r>
            <a:r>
              <a:rPr kumimoji="1"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:¥2,200〜</a:t>
            </a:r>
          </a:p>
        </p:txBody>
      </p:sp>
      <p:sp>
        <p:nvSpPr>
          <p:cNvPr id="22" name="上矢印 21">
            <a:extLst>
              <a:ext uri="{FF2B5EF4-FFF2-40B4-BE49-F238E27FC236}">
                <a16:creationId xmlns:a16="http://schemas.microsoft.com/office/drawing/2014/main" id="{FD01122E-8303-9F09-B384-CD0644D5A7E3}"/>
              </a:ext>
            </a:extLst>
          </p:cNvPr>
          <p:cNvSpPr/>
          <p:nvPr/>
        </p:nvSpPr>
        <p:spPr>
          <a:xfrm rot="5400000">
            <a:off x="4332178" y="2662076"/>
            <a:ext cx="155224" cy="7913940"/>
          </a:xfrm>
          <a:prstGeom prst="up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B402967-E3AA-02D5-C74D-E0C79A02DF86}"/>
              </a:ext>
            </a:extLst>
          </p:cNvPr>
          <p:cNvSpPr txBox="1"/>
          <p:nvPr/>
        </p:nvSpPr>
        <p:spPr>
          <a:xfrm>
            <a:off x="8435065" y="6449769"/>
            <a:ext cx="71162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b="1">
                <a:solidFill>
                  <a:srgbClr val="0070C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機能</a:t>
            </a:r>
          </a:p>
        </p:txBody>
      </p:sp>
      <p:sp>
        <p:nvSpPr>
          <p:cNvPr id="24" name="右矢印 23">
            <a:extLst>
              <a:ext uri="{FF2B5EF4-FFF2-40B4-BE49-F238E27FC236}">
                <a16:creationId xmlns:a16="http://schemas.microsoft.com/office/drawing/2014/main" id="{DD77EBCA-2C76-E540-2628-F9AF99EC45BA}"/>
              </a:ext>
            </a:extLst>
          </p:cNvPr>
          <p:cNvSpPr/>
          <p:nvPr/>
        </p:nvSpPr>
        <p:spPr>
          <a:xfrm rot="18987085">
            <a:off x="3266319" y="4503510"/>
            <a:ext cx="1264287" cy="22629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5453F95-F9F8-D804-C317-BE40B239117D}"/>
              </a:ext>
            </a:extLst>
          </p:cNvPr>
          <p:cNvSpPr txBox="1"/>
          <p:nvPr/>
        </p:nvSpPr>
        <p:spPr>
          <a:xfrm>
            <a:off x="2760777" y="4128165"/>
            <a:ext cx="14937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>
                <a:solidFill>
                  <a:srgbClr val="0070C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システム化</a:t>
            </a:r>
            <a:endParaRPr kumimoji="1" lang="en-US" altLang="ja-JP" sz="1600" b="1" dirty="0">
              <a:solidFill>
                <a:srgbClr val="0070C0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290248B-9985-67AB-BFCD-2E39DFF70585}"/>
              </a:ext>
            </a:extLst>
          </p:cNvPr>
          <p:cNvSpPr txBox="1"/>
          <p:nvPr/>
        </p:nvSpPr>
        <p:spPr>
          <a:xfrm>
            <a:off x="48067" y="2568244"/>
            <a:ext cx="101221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50,000</a:t>
            </a:r>
            <a:r>
              <a:rPr kumimoji="1"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円</a:t>
            </a:r>
            <a:r>
              <a:rPr kumimoji="1"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/</a:t>
            </a:r>
            <a:r>
              <a:rPr kumimoji="1"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年以上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E18DBE3C-08CC-2135-850E-6817794D4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756" y="946962"/>
            <a:ext cx="3093763" cy="226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6F6B05AC-C426-5174-DD97-F750854BB0EB}"/>
              </a:ext>
            </a:extLst>
          </p:cNvPr>
          <p:cNvSpPr txBox="1"/>
          <p:nvPr/>
        </p:nvSpPr>
        <p:spPr>
          <a:xfrm>
            <a:off x="2219288" y="2773890"/>
            <a:ext cx="16733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Smartfit</a:t>
            </a:r>
            <a:r>
              <a:rPr kumimoji="1"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for work</a:t>
            </a:r>
          </a:p>
          <a:p>
            <a:r>
              <a:rPr kumimoji="1"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デバイス</a:t>
            </a:r>
            <a:r>
              <a:rPr kumimoji="1"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:¥30,000</a:t>
            </a:r>
          </a:p>
          <a:p>
            <a:r>
              <a:rPr kumimoji="1"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月額</a:t>
            </a:r>
            <a:r>
              <a:rPr kumimoji="1"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:¥6,000〜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8519D2F2-5567-1743-CB0C-9F5D7F3C465B}"/>
              </a:ext>
            </a:extLst>
          </p:cNvPr>
          <p:cNvSpPr txBox="1"/>
          <p:nvPr/>
        </p:nvSpPr>
        <p:spPr>
          <a:xfrm>
            <a:off x="1182939" y="4513803"/>
            <a:ext cx="1341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>
                <a:solidFill>
                  <a:schemeClr val="accent6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デバイス単体</a:t>
            </a:r>
            <a:endParaRPr kumimoji="1" lang="en-US" altLang="ja-JP" sz="1400" b="1" dirty="0">
              <a:solidFill>
                <a:schemeClr val="accent6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F32D4DEE-EF34-C6F4-E0FD-41A9A4A15731}"/>
              </a:ext>
            </a:extLst>
          </p:cNvPr>
          <p:cNvSpPr txBox="1"/>
          <p:nvPr/>
        </p:nvSpPr>
        <p:spPr>
          <a:xfrm>
            <a:off x="1007028" y="762079"/>
            <a:ext cx="3491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>
                <a:solidFill>
                  <a:srgbClr val="0070C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心拍数を測定する腕時計型デバイス</a:t>
            </a:r>
            <a:endParaRPr kumimoji="1" lang="en-US" altLang="ja-JP" sz="1600" b="1" dirty="0">
              <a:solidFill>
                <a:srgbClr val="0070C0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kumimoji="1" lang="en-US" altLang="ja-JP" sz="1600" b="1" dirty="0">
                <a:solidFill>
                  <a:srgbClr val="0070C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+</a:t>
            </a:r>
            <a:r>
              <a:rPr kumimoji="1" lang="ja-JP" altLang="en-US" sz="1600" b="1">
                <a:solidFill>
                  <a:srgbClr val="0070C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システム化による付加価値</a:t>
            </a:r>
            <a:endParaRPr kumimoji="1" lang="en-US" altLang="ja-JP" sz="1600" b="1" dirty="0">
              <a:solidFill>
                <a:srgbClr val="0070C0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2541906-23D9-9577-F3E7-7B7030E606B2}"/>
              </a:ext>
            </a:extLst>
          </p:cNvPr>
          <p:cNvSpPr txBox="1"/>
          <p:nvPr/>
        </p:nvSpPr>
        <p:spPr>
          <a:xfrm>
            <a:off x="3159758" y="5945514"/>
            <a:ext cx="1626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>
                <a:solidFill>
                  <a:srgbClr val="0070C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皮膚温から深部体温を推定</a:t>
            </a:r>
            <a:endParaRPr kumimoji="1" lang="en-US" altLang="ja-JP" sz="1400" b="1" dirty="0">
              <a:solidFill>
                <a:srgbClr val="0070C0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2" name="爆発 2 1">
            <a:extLst>
              <a:ext uri="{FF2B5EF4-FFF2-40B4-BE49-F238E27FC236}">
                <a16:creationId xmlns:a16="http://schemas.microsoft.com/office/drawing/2014/main" id="{9FBF1955-D77B-0BE7-4E78-8CDAAC4C1A6C}"/>
              </a:ext>
            </a:extLst>
          </p:cNvPr>
          <p:cNvSpPr/>
          <p:nvPr/>
        </p:nvSpPr>
        <p:spPr>
          <a:xfrm>
            <a:off x="6007563" y="4927686"/>
            <a:ext cx="2994995" cy="1650738"/>
          </a:xfrm>
          <a:prstGeom prst="irregularSeal2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3208D7F-8293-DE05-E605-A9003ACBB51B}"/>
              </a:ext>
            </a:extLst>
          </p:cNvPr>
          <p:cNvSpPr txBox="1"/>
          <p:nvPr/>
        </p:nvSpPr>
        <p:spPr>
          <a:xfrm>
            <a:off x="5648645" y="5452921"/>
            <a:ext cx="3312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発汗センシングが可能なものはない。</a:t>
            </a:r>
          </a:p>
        </p:txBody>
      </p:sp>
    </p:spTree>
    <p:extLst>
      <p:ext uri="{BB962C8B-B14F-4D97-AF65-F5344CB8AC3E}">
        <p14:creationId xmlns:p14="http://schemas.microsoft.com/office/powerpoint/2010/main" val="1368623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2DB33-EE04-EF43-ECE0-671F283D8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930BB99-D784-6369-F75F-60B8F6178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102"/>
            <a:ext cx="9030712" cy="6655691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43326B2-F3DE-F390-B50A-B7C3BCF7A5CE}"/>
              </a:ext>
            </a:extLst>
          </p:cNvPr>
          <p:cNvSpPr txBox="1"/>
          <p:nvPr/>
        </p:nvSpPr>
        <p:spPr>
          <a:xfrm>
            <a:off x="5494492" y="0"/>
            <a:ext cx="3795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厚生労働省</a:t>
            </a:r>
            <a:r>
              <a:rPr lang="en-US" altLang="ja-JP" sz="1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:</a:t>
            </a:r>
            <a:r>
              <a:rPr lang="ja-JP" altLang="en-US" sz="1400">
                <a:effectLst/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令和</a:t>
            </a:r>
            <a:r>
              <a:rPr lang="en-US" altLang="ja-JP" sz="1400" dirty="0">
                <a:effectLst/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2</a:t>
            </a:r>
            <a:r>
              <a:rPr lang="ja-JP" altLang="en-US" sz="1400">
                <a:effectLst/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年度厚生労働省委託事業</a:t>
            </a:r>
            <a:endParaRPr lang="en-US" altLang="ja-JP" sz="1400" dirty="0">
              <a:effectLst/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r>
              <a:rPr lang="ja-JP" altLang="en-US" sz="1400">
                <a:effectLst/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「職場における熱中症予防に関する講習会」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304F463-8FB0-2139-D1E1-FA6CCF7461B4}"/>
              </a:ext>
            </a:extLst>
          </p:cNvPr>
          <p:cNvSpPr/>
          <p:nvPr/>
        </p:nvSpPr>
        <p:spPr>
          <a:xfrm>
            <a:off x="113288" y="3301551"/>
            <a:ext cx="1747880" cy="5502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>
                <a:solidFill>
                  <a:srgbClr val="FF0000"/>
                </a:solidFill>
              </a:rPr>
              <a:t>発汗</a:t>
            </a:r>
            <a:r>
              <a:rPr kumimoji="1" lang="en-US" altLang="ja-JP" sz="1400" dirty="0">
                <a:solidFill>
                  <a:srgbClr val="FF0000"/>
                </a:solidFill>
              </a:rPr>
              <a:t>,</a:t>
            </a:r>
            <a:r>
              <a:rPr kumimoji="1" lang="ja-JP" altLang="en-US" sz="1400">
                <a:solidFill>
                  <a:srgbClr val="FF0000"/>
                </a:solidFill>
              </a:rPr>
              <a:t>脱水による</a:t>
            </a:r>
            <a:endParaRPr kumimoji="1" lang="en-US" altLang="ja-JP" sz="1400" dirty="0">
              <a:solidFill>
                <a:srgbClr val="FF0000"/>
              </a:solidFill>
            </a:endParaRPr>
          </a:p>
          <a:p>
            <a:pPr algn="ctr"/>
            <a:r>
              <a:rPr kumimoji="1" lang="ja-JP" altLang="en-US" sz="1400">
                <a:solidFill>
                  <a:srgbClr val="FF0000"/>
                </a:solidFill>
              </a:rPr>
              <a:t>循環血液量の低下</a:t>
            </a:r>
          </a:p>
        </p:txBody>
      </p:sp>
    </p:spTree>
    <p:extLst>
      <p:ext uri="{BB962C8B-B14F-4D97-AF65-F5344CB8AC3E}">
        <p14:creationId xmlns:p14="http://schemas.microsoft.com/office/powerpoint/2010/main" val="3509313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rcRect b="14328"/>
          <a:stretch/>
        </p:blipFill>
        <p:spPr>
          <a:xfrm>
            <a:off x="83320" y="1788263"/>
            <a:ext cx="6849042" cy="4635811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263092" y="600820"/>
            <a:ext cx="850089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b="1" u="sng">
                <a:solidFill>
                  <a:schemeClr val="accent1">
                    <a:lumMod val="7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  <a:cs typeface="ヒラギノ角ゴ Std W8"/>
              </a:rPr>
              <a:t>発汗</a:t>
            </a:r>
            <a:r>
              <a:rPr lang="ja-JP" altLang="en-US" sz="2400" b="1">
                <a:solidFill>
                  <a:schemeClr val="accent1">
                    <a:lumMod val="7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  <a:cs typeface="ヒラギノ角ゴ Std W8"/>
              </a:rPr>
              <a:t>により体内</a:t>
            </a:r>
            <a:r>
              <a:rPr lang="ja-JP" altLang="en-US" sz="2400" b="1" dirty="0">
                <a:solidFill>
                  <a:schemeClr val="accent1">
                    <a:lumMod val="7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  <a:cs typeface="ヒラギノ角ゴ Std W8"/>
              </a:rPr>
              <a:t>の水分が</a:t>
            </a:r>
            <a:r>
              <a:rPr lang="en-US" altLang="ja-JP" sz="2400" b="1" dirty="0">
                <a:solidFill>
                  <a:schemeClr val="accent1">
                    <a:lumMod val="7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  <a:cs typeface="ヒラギノ角ゴ Std W8"/>
              </a:rPr>
              <a:t>2</a:t>
            </a:r>
            <a:r>
              <a:rPr lang="ja-JP" altLang="en-US" sz="2400" b="1">
                <a:solidFill>
                  <a:schemeClr val="accent1">
                    <a:lumMod val="7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  <a:cs typeface="ヒラギノ角ゴ Std W8"/>
              </a:rPr>
              <a:t>％失われただけでも</a:t>
            </a:r>
            <a:endParaRPr lang="en-US" altLang="ja-JP" sz="2400" b="1" dirty="0">
              <a:solidFill>
                <a:schemeClr val="accent1">
                  <a:lumMod val="75000"/>
                </a:schemeClr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  <a:cs typeface="ヒラギノ角ゴ Std W8"/>
            </a:endParaRPr>
          </a:p>
          <a:p>
            <a:r>
              <a:rPr lang="ja-JP" altLang="en-US" sz="2400" b="1" u="sng">
                <a:solidFill>
                  <a:srgbClr val="FF0000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  <a:cs typeface="ヒラギノ角ゴ Std W8"/>
              </a:rPr>
              <a:t>運動パフォーマンス</a:t>
            </a:r>
            <a:r>
              <a:rPr lang="ja-JP" altLang="en-US" sz="2400" b="1">
                <a:solidFill>
                  <a:schemeClr val="accent1">
                    <a:lumMod val="7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  <a:cs typeface="ヒラギノ角ゴ Std W8"/>
              </a:rPr>
              <a:t>が低下。さらに水分が失われると</a:t>
            </a:r>
            <a:r>
              <a:rPr lang="ja-JP" altLang="en-US" sz="2400" b="1" u="sng">
                <a:solidFill>
                  <a:srgbClr val="FF0000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  <a:cs typeface="ヒラギノ角ゴ Std W8"/>
              </a:rPr>
              <a:t>熱中症</a:t>
            </a:r>
            <a:r>
              <a:rPr lang="ja-JP" altLang="en-US" sz="2400" b="1">
                <a:solidFill>
                  <a:schemeClr val="accent1">
                    <a:lumMod val="7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  <a:cs typeface="ヒラギノ角ゴ Std W8"/>
              </a:rPr>
              <a:t>。</a:t>
            </a:r>
            <a:endParaRPr lang="en-US" altLang="ja-JP" sz="2400" b="1" dirty="0">
              <a:solidFill>
                <a:schemeClr val="accent1">
                  <a:lumMod val="75000"/>
                </a:schemeClr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  <a:cs typeface="ヒラギノ角ゴ Std W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7066721" y="5531144"/>
            <a:ext cx="197503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https://</a:t>
            </a:r>
            <a:r>
              <a:rPr lang="en-US" altLang="ja-JP" sz="1400" b="1" dirty="0" err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www.otsuka.co.jp</a:t>
            </a:r>
            <a:r>
              <a:rPr lang="en-US" altLang="ja-JP" sz="14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/</a:t>
            </a:r>
            <a:r>
              <a:rPr lang="en-US" altLang="ja-JP" sz="1400" b="1" dirty="0" err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nutraceutical</a:t>
            </a:r>
            <a:r>
              <a:rPr lang="en-US" altLang="ja-JP" sz="14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/about/rehydration/water/dehydration-signs/</a:t>
            </a:r>
            <a:endParaRPr lang="ja-JP" altLang="en-US" sz="14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0" y="1"/>
            <a:ext cx="9144000" cy="558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サブタイトル 2"/>
          <p:cNvSpPr txBox="1">
            <a:spLocks/>
          </p:cNvSpPr>
          <p:nvPr/>
        </p:nvSpPr>
        <p:spPr>
          <a:xfrm>
            <a:off x="145229" y="127112"/>
            <a:ext cx="4855396" cy="3045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2000">
                <a:solidFill>
                  <a:schemeClr val="bg1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体水分</a:t>
            </a:r>
            <a:r>
              <a:rPr lang="ja-JP" altLang="en-US" sz="2000" dirty="0">
                <a:solidFill>
                  <a:schemeClr val="bg1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減少による運動能力の低下</a:t>
            </a: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F28C3F64-13FF-C10D-82B1-5AC63C45F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Confidential</a:t>
            </a:r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AA27190D-86D0-6FAF-EE1E-62C46A82239C}"/>
              </a:ext>
            </a:extLst>
          </p:cNvPr>
          <p:cNvSpPr/>
          <p:nvPr/>
        </p:nvSpPr>
        <p:spPr>
          <a:xfrm>
            <a:off x="4487830" y="2130374"/>
            <a:ext cx="1548467" cy="3477771"/>
          </a:xfrm>
          <a:prstGeom prst="rect">
            <a:avLst/>
          </a:prstGeom>
          <a:solidFill>
            <a:srgbClr val="FFC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9240B70-2812-B211-44D0-22732F877C79}"/>
              </a:ext>
            </a:extLst>
          </p:cNvPr>
          <p:cNvSpPr/>
          <p:nvPr/>
        </p:nvSpPr>
        <p:spPr>
          <a:xfrm>
            <a:off x="6052614" y="2110845"/>
            <a:ext cx="497273" cy="3477771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3368B11-9765-7226-150D-F694071772B8}"/>
              </a:ext>
            </a:extLst>
          </p:cNvPr>
          <p:cNvSpPr txBox="1"/>
          <p:nvPr/>
        </p:nvSpPr>
        <p:spPr>
          <a:xfrm>
            <a:off x="5956996" y="3554201"/>
            <a:ext cx="3027386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体重の</a:t>
            </a:r>
            <a:r>
              <a:rPr kumimoji="1" lang="en-US" altLang="ja-JP" sz="24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5%</a:t>
            </a:r>
            <a:r>
              <a:rPr kumimoji="1" lang="ja-JP" altLang="en-US" sz="24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脱水：</a:t>
            </a:r>
            <a:endParaRPr kumimoji="1" lang="en-US" altLang="ja-JP" sz="24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kumimoji="1" lang="ja-JP" altLang="en-US" sz="24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頭痛、熱にうだる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1C6A7CA-F800-79CA-AE23-A9D58F9360C8}"/>
              </a:ext>
            </a:extLst>
          </p:cNvPr>
          <p:cNvSpPr txBox="1"/>
          <p:nvPr/>
        </p:nvSpPr>
        <p:spPr>
          <a:xfrm>
            <a:off x="4572000" y="2425802"/>
            <a:ext cx="3650594" cy="830997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20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体重の</a:t>
            </a:r>
            <a:r>
              <a:rPr kumimoji="1" lang="en-US" altLang="ja-JP" sz="24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4%</a:t>
            </a:r>
            <a:r>
              <a:rPr kumimoji="1" lang="ja-JP" altLang="en-US" sz="24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脱水：</a:t>
            </a:r>
            <a:endParaRPr kumimoji="1" lang="en-US" altLang="ja-JP" sz="24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kumimoji="1" lang="ja-JP" altLang="en-US" sz="24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疲労困ぱい、体温上昇</a:t>
            </a:r>
          </a:p>
        </p:txBody>
      </p:sp>
      <p:sp>
        <p:nvSpPr>
          <p:cNvPr id="11" name="下矢印 10">
            <a:extLst>
              <a:ext uri="{FF2B5EF4-FFF2-40B4-BE49-F238E27FC236}">
                <a16:creationId xmlns:a16="http://schemas.microsoft.com/office/drawing/2014/main" id="{E3D04872-93B9-2223-EC48-6E78B71FD213}"/>
              </a:ext>
            </a:extLst>
          </p:cNvPr>
          <p:cNvSpPr/>
          <p:nvPr/>
        </p:nvSpPr>
        <p:spPr>
          <a:xfrm rot="18343066">
            <a:off x="3619747" y="2411556"/>
            <a:ext cx="397742" cy="288790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659B5AB-D00E-8FF9-F27D-A412204D01BB}"/>
              </a:ext>
            </a:extLst>
          </p:cNvPr>
          <p:cNvSpPr txBox="1"/>
          <p:nvPr/>
        </p:nvSpPr>
        <p:spPr>
          <a:xfrm>
            <a:off x="5956995" y="4540331"/>
            <a:ext cx="3027386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体重の</a:t>
            </a:r>
            <a:r>
              <a:rPr kumimoji="1" lang="en-US" altLang="ja-JP" sz="24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8%</a:t>
            </a:r>
            <a:r>
              <a:rPr kumimoji="1" lang="ja-JP" altLang="en-US" sz="24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以上脱水：</a:t>
            </a:r>
            <a:endParaRPr kumimoji="1" lang="en-US" altLang="ja-JP" sz="24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kumimoji="1" lang="ja-JP" altLang="en-US" sz="24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痙攣などの症状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5F5F3B8-CA28-1553-BBFA-66403F75EC62}"/>
              </a:ext>
            </a:extLst>
          </p:cNvPr>
          <p:cNvSpPr txBox="1"/>
          <p:nvPr/>
        </p:nvSpPr>
        <p:spPr>
          <a:xfrm>
            <a:off x="2749572" y="1810742"/>
            <a:ext cx="4714985" cy="46166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20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体重の</a:t>
            </a:r>
            <a:r>
              <a:rPr kumimoji="1" lang="en-US" altLang="ja-JP" sz="24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2%</a:t>
            </a:r>
            <a:r>
              <a:rPr kumimoji="1" lang="ja-JP" altLang="en-US" sz="24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脱水：運動能力の低下</a:t>
            </a:r>
            <a:endParaRPr kumimoji="1" lang="en-US" altLang="ja-JP" sz="24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3236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475D9A-9147-4548-A972-44514DBA4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29389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kumimoji="1" lang="ja-JP" altLang="en-US" sz="2400" b="1">
                <a:solidFill>
                  <a:schemeClr val="bg1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　</a:t>
            </a:r>
            <a:r>
              <a:rPr lang="ja-JP" altLang="en-US" sz="2400" b="1">
                <a:solidFill>
                  <a:schemeClr val="bg1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熱中症対策デバイス</a:t>
            </a:r>
            <a:r>
              <a:rPr lang="en-US" altLang="ja-JP" sz="2400" b="1" dirty="0">
                <a:solidFill>
                  <a:schemeClr val="bg1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『WLS-1000』</a:t>
            </a:r>
            <a:endParaRPr kumimoji="1" lang="ja-JP" altLang="en-US" sz="2400" b="1">
              <a:solidFill>
                <a:schemeClr val="bg1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F9F6B4F-5F34-3CAA-C3B1-DECFF3C3CC8A}"/>
              </a:ext>
            </a:extLst>
          </p:cNvPr>
          <p:cNvSpPr txBox="1"/>
          <p:nvPr/>
        </p:nvSpPr>
        <p:spPr>
          <a:xfrm>
            <a:off x="118365" y="1189309"/>
            <a:ext cx="70404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>
                <a:solidFill>
                  <a:schemeClr val="bg2">
                    <a:lumMod val="2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熱中症対策デバイス</a:t>
            </a:r>
            <a:r>
              <a:rPr kumimoji="1" lang="en-US" altLang="ja-JP" sz="2400" b="1" dirty="0">
                <a:solidFill>
                  <a:schemeClr val="bg2">
                    <a:lumMod val="2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『</a:t>
            </a:r>
            <a:r>
              <a:rPr kumimoji="1" lang="en" altLang="ja-JP" sz="2400" b="1" dirty="0">
                <a:solidFill>
                  <a:schemeClr val="bg2">
                    <a:lumMod val="2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WLS-1000』</a:t>
            </a:r>
            <a:r>
              <a:rPr kumimoji="1" lang="ja-JP" altLang="en-US" sz="2400" b="1">
                <a:solidFill>
                  <a:schemeClr val="bg2">
                    <a:lumMod val="2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は、</a:t>
            </a:r>
            <a:endParaRPr kumimoji="1" lang="en-US" altLang="ja-JP" sz="2400" b="1" dirty="0">
              <a:solidFill>
                <a:schemeClr val="bg2">
                  <a:lumMod val="25000"/>
                </a:schemeClr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r>
              <a:rPr kumimoji="1" lang="ja-JP" altLang="en-US" sz="4000" b="1">
                <a:solidFill>
                  <a:srgbClr val="0070C0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発汗量をモニタ</a:t>
            </a:r>
            <a:r>
              <a:rPr kumimoji="1" lang="ja-JP" altLang="en-US" sz="3200" b="1">
                <a:solidFill>
                  <a:srgbClr val="0070C0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して、</a:t>
            </a:r>
            <a:endParaRPr kumimoji="1" lang="en-US" altLang="ja-JP" sz="3200" b="1" dirty="0">
              <a:solidFill>
                <a:srgbClr val="0070C0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r>
              <a:rPr kumimoji="1" lang="ja-JP" altLang="en-US" sz="3200" b="1">
                <a:solidFill>
                  <a:srgbClr val="0070C0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適切なタイミングで給水を促します。</a:t>
            </a:r>
            <a:endParaRPr kumimoji="1" lang="en-US" altLang="ja-JP" sz="3200" b="1" dirty="0">
              <a:solidFill>
                <a:srgbClr val="0070C0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2330CC3-3ECB-A235-B0A8-0201A366C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9018"/>
            <a:ext cx="9053870" cy="3962507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E12C1E0-7F75-1596-AE6C-E81A2683B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C6E64-B414-AB4B-8457-A1435556316E}" type="slidenum">
              <a:rPr kumimoji="1" lang="ja-JP" altLang="en-US" smtClean="0"/>
              <a:t>23</a:t>
            </a:fld>
            <a:endParaRPr kumimoji="1" lang="ja-JP" altLang="en-US"/>
          </a:p>
        </p:txBody>
      </p:sp>
      <p:pic>
        <p:nvPicPr>
          <p:cNvPr id="5" name="図 4" descr="光 が含まれている画像&#10;&#10;自動的に生成された説明">
            <a:extLst>
              <a:ext uri="{FF2B5EF4-FFF2-40B4-BE49-F238E27FC236}">
                <a16:creationId xmlns:a16="http://schemas.microsoft.com/office/drawing/2014/main" id="{B5FEA787-BC7E-E636-0B35-3109610E2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603" y="425954"/>
            <a:ext cx="2632308" cy="369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05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02BD6FC5-0990-5BDC-BDB1-FBD82A0A0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57" y="761617"/>
            <a:ext cx="2717300" cy="305314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D475D9A-9147-4548-A972-44514DBA4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29389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kumimoji="1" lang="ja-JP" altLang="en-US" sz="2400" b="1">
                <a:solidFill>
                  <a:schemeClr val="bg1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　</a:t>
            </a:r>
            <a:r>
              <a:rPr lang="ja-JP" altLang="en-US" sz="2400" b="1">
                <a:solidFill>
                  <a:schemeClr val="bg1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身体の状況をモニタし、</a:t>
            </a:r>
            <a:r>
              <a:rPr lang="en-US" altLang="ja-JP" sz="2400" b="1" dirty="0">
                <a:solidFill>
                  <a:schemeClr val="bg1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2</a:t>
            </a:r>
            <a:r>
              <a:rPr lang="ja-JP" altLang="en-US" sz="2400" b="1">
                <a:solidFill>
                  <a:schemeClr val="bg1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つのアラートを提示。</a:t>
            </a:r>
            <a:endParaRPr kumimoji="1" lang="ja-JP" altLang="en-US" sz="2400" b="1">
              <a:solidFill>
                <a:schemeClr val="bg1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</p:txBody>
      </p:sp>
      <p:graphicFrame>
        <p:nvGraphicFramePr>
          <p:cNvPr id="13" name="表 13">
            <a:extLst>
              <a:ext uri="{FF2B5EF4-FFF2-40B4-BE49-F238E27FC236}">
                <a16:creationId xmlns:a16="http://schemas.microsoft.com/office/drawing/2014/main" id="{8DAA6AC8-1029-C112-E2E4-C9C34EFE8B04}"/>
              </a:ext>
            </a:extLst>
          </p:cNvPr>
          <p:cNvGraphicFramePr>
            <a:graphicFrameLocks noGrp="1"/>
          </p:cNvGraphicFramePr>
          <p:nvPr/>
        </p:nvGraphicFramePr>
        <p:xfrm>
          <a:off x="3325659" y="619982"/>
          <a:ext cx="5648140" cy="338328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335085">
                  <a:extLst>
                    <a:ext uri="{9D8B030D-6E8A-4147-A177-3AD203B41FA5}">
                      <a16:colId xmlns:a16="http://schemas.microsoft.com/office/drawing/2014/main" val="1581866713"/>
                    </a:ext>
                  </a:extLst>
                </a:gridCol>
                <a:gridCol w="4313055">
                  <a:extLst>
                    <a:ext uri="{9D8B030D-6E8A-4147-A177-3AD203B41FA5}">
                      <a16:colId xmlns:a16="http://schemas.microsoft.com/office/drawing/2014/main" val="744678519"/>
                    </a:ext>
                  </a:extLst>
                </a:gridCol>
              </a:tblGrid>
              <a:tr h="296529">
                <a:tc>
                  <a:txBody>
                    <a:bodyPr/>
                    <a:lstStyle/>
                    <a:p>
                      <a:r>
                        <a:rPr kumimoji="1" lang="ja-JP" altLang="en-US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項目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b="1" i="0"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仕様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8452553"/>
                  </a:ext>
                </a:extLst>
              </a:tr>
              <a:tr h="296529">
                <a:tc>
                  <a:txBody>
                    <a:bodyPr/>
                    <a:lstStyle/>
                    <a:p>
                      <a:r>
                        <a:rPr kumimoji="1" lang="ja-JP" altLang="en-US" b="1" i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形状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b="1" i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腕時計型（アルミ製、シリコンバンド）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207018"/>
                  </a:ext>
                </a:extLst>
              </a:tr>
              <a:tr h="296529">
                <a:tc>
                  <a:txBody>
                    <a:bodyPr/>
                    <a:lstStyle/>
                    <a:p>
                      <a:r>
                        <a:rPr kumimoji="1" lang="ja-JP" altLang="en-US" b="1" i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表示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b="1" i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①発汗量、</a:t>
                      </a:r>
                      <a:r>
                        <a:rPr kumimoji="1" lang="en-US" altLang="ja-JP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②</a:t>
                      </a:r>
                      <a:r>
                        <a:rPr kumimoji="1" lang="ja-JP" altLang="en-US" b="1" i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心拍数、③皮膚温</a:t>
                      </a:r>
                      <a:endParaRPr kumimoji="1" lang="en-US" altLang="ja-JP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iragino Kaku Gothic ProN W6" panose="020B0300000000000000" pitchFamily="34" charset="-128"/>
                        <a:ea typeface="Hiragino Kaku Gothic ProN W6" panose="020B0300000000000000" pitchFamily="34" charset="-128"/>
                      </a:endParaRPr>
                    </a:p>
                    <a:p>
                      <a:r>
                        <a:rPr kumimoji="1" lang="ja-JP" altLang="en-US" b="1" i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④日時</a:t>
                      </a:r>
                      <a:endParaRPr kumimoji="1" lang="en-US" altLang="ja-JP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iragino Kaku Gothic ProN W6" panose="020B0300000000000000" pitchFamily="34" charset="-128"/>
                        <a:ea typeface="Hiragino Kaku Gothic ProN W6" panose="020B03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7493009"/>
                  </a:ext>
                </a:extLst>
              </a:tr>
              <a:tr h="296529">
                <a:tc>
                  <a:txBody>
                    <a:bodyPr/>
                    <a:lstStyle/>
                    <a:p>
                      <a:r>
                        <a:rPr kumimoji="1" lang="ja-JP" altLang="en-US" b="1" i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アラート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lphaUcParenR"/>
                      </a:pPr>
                      <a:r>
                        <a:rPr kumimoji="1" lang="ja-JP" altLang="en-US" b="1" i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給水アラート</a:t>
                      </a:r>
                      <a:endParaRPr kumimoji="1" lang="en-US" altLang="ja-JP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iragino Kaku Gothic ProN W6" panose="020B0300000000000000" pitchFamily="34" charset="-128"/>
                        <a:ea typeface="Hiragino Kaku Gothic ProN W6" panose="020B0300000000000000" pitchFamily="34" charset="-128"/>
                      </a:endParaRPr>
                    </a:p>
                    <a:p>
                      <a:pPr marL="342900" indent="-342900">
                        <a:buAutoNum type="alphaUcParenR"/>
                      </a:pPr>
                      <a:r>
                        <a:rPr kumimoji="1" lang="ja-JP" altLang="en-US" b="1" i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熱中症警告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2674791"/>
                  </a:ext>
                </a:extLst>
              </a:tr>
              <a:tr h="296529">
                <a:tc>
                  <a:txBody>
                    <a:bodyPr/>
                    <a:lstStyle/>
                    <a:p>
                      <a:r>
                        <a:rPr kumimoji="1" lang="ja-JP" altLang="en-US" b="1" i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ログ機能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kumimoji="1" lang="ja-JP" altLang="en-US" b="1" i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各センサの値を内蔵メモリに記録（</a:t>
                      </a:r>
                      <a:r>
                        <a:rPr kumimoji="1" lang="en-US" altLang="ja-JP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Bluetooth</a:t>
                      </a:r>
                      <a:r>
                        <a:rPr kumimoji="1" lang="ja-JP" altLang="en-US" b="1" i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でダウンロード可能）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854884"/>
                  </a:ext>
                </a:extLst>
              </a:tr>
              <a:tr h="296529">
                <a:tc>
                  <a:txBody>
                    <a:bodyPr/>
                    <a:lstStyle/>
                    <a:p>
                      <a:r>
                        <a:rPr kumimoji="1" lang="ja-JP" altLang="en-US" b="1" i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通信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Bluetooth</a:t>
                      </a:r>
                      <a:endParaRPr kumimoji="1" lang="ja-JP" altLang="en-US" b="1" i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iragino Kaku Gothic ProN W6" panose="020B0300000000000000" pitchFamily="34" charset="-128"/>
                        <a:ea typeface="Hiragino Kaku Gothic ProN W6" panose="020B03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7911998"/>
                  </a:ext>
                </a:extLst>
              </a:tr>
              <a:tr h="296529">
                <a:tc>
                  <a:txBody>
                    <a:bodyPr/>
                    <a:lstStyle/>
                    <a:p>
                      <a:r>
                        <a:rPr kumimoji="1" lang="ja-JP" altLang="en-US" b="1" i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バッテリー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430mAh</a:t>
                      </a:r>
                      <a:endParaRPr kumimoji="1" lang="ja-JP" altLang="en-US" b="1" i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iragino Kaku Gothic ProN W6" panose="020B0300000000000000" pitchFamily="34" charset="-128"/>
                        <a:ea typeface="Hiragino Kaku Gothic ProN W6" panose="020B03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6785902"/>
                  </a:ext>
                </a:extLst>
              </a:tr>
            </a:tbl>
          </a:graphicData>
        </a:graphic>
      </p:graphicFrame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8748D6F-683D-D674-5036-367596870780}"/>
              </a:ext>
            </a:extLst>
          </p:cNvPr>
          <p:cNvSpPr txBox="1"/>
          <p:nvPr/>
        </p:nvSpPr>
        <p:spPr>
          <a:xfrm>
            <a:off x="846607" y="1940466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rgbClr val="FF0000"/>
                </a:solidFill>
              </a:rPr>
              <a:t>①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r>
              <a:rPr kumimoji="1" lang="en-US" altLang="ja-JP" dirty="0">
                <a:solidFill>
                  <a:srgbClr val="FF0000"/>
                </a:solidFill>
              </a:rPr>
              <a:t>②</a:t>
            </a:r>
          </a:p>
          <a:p>
            <a:r>
              <a:rPr kumimoji="1" lang="en-US" altLang="ja-JP" dirty="0">
                <a:solidFill>
                  <a:srgbClr val="FF0000"/>
                </a:solidFill>
              </a:rPr>
              <a:t>③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615EDE3-C9FB-D391-1127-4538CD74F942}"/>
              </a:ext>
            </a:extLst>
          </p:cNvPr>
          <p:cNvSpPr txBox="1"/>
          <p:nvPr/>
        </p:nvSpPr>
        <p:spPr>
          <a:xfrm>
            <a:off x="2064159" y="119766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④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DDAC60C-7A0C-B270-A932-12BCE8222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79" y="4220584"/>
            <a:ext cx="2120057" cy="219072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732DD65-471F-9947-FEAE-1F5BEEC3C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5631" y="4188144"/>
            <a:ext cx="2027982" cy="2185325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5AAC60F-4058-88D5-4347-995543E0C994}"/>
              </a:ext>
            </a:extLst>
          </p:cNvPr>
          <p:cNvSpPr txBox="1"/>
          <p:nvPr/>
        </p:nvSpPr>
        <p:spPr>
          <a:xfrm>
            <a:off x="2062688" y="5483964"/>
            <a:ext cx="2587111" cy="11387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ja-JP" altLang="en-US" sz="2800" b="1">
                <a:solidFill>
                  <a:srgbClr val="0070C0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給水アラート</a:t>
            </a:r>
            <a:r>
              <a:rPr lang="ja-JP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：</a:t>
            </a:r>
            <a:endParaRPr lang="en-US" altLang="ja-JP" sz="2000" b="1" dirty="0">
              <a:solidFill>
                <a:schemeClr val="tx1">
                  <a:lumMod val="75000"/>
                  <a:lumOff val="25000"/>
                </a:schemeClr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r>
              <a:rPr lang="ja-JP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脱水初期状態を検知して水分補給を促す。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0B5BCF1-1E71-9E6F-24C2-851C128A2A60}"/>
              </a:ext>
            </a:extLst>
          </p:cNvPr>
          <p:cNvSpPr txBox="1"/>
          <p:nvPr/>
        </p:nvSpPr>
        <p:spPr>
          <a:xfrm>
            <a:off x="6503613" y="5280807"/>
            <a:ext cx="249361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b="1">
                <a:solidFill>
                  <a:srgbClr val="0070C0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熱中症警告</a:t>
            </a:r>
            <a:r>
              <a:rPr lang="ja-JP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：</a:t>
            </a:r>
            <a:endParaRPr lang="en-US" altLang="ja-JP" sz="2000" b="1" dirty="0">
              <a:solidFill>
                <a:schemeClr val="tx1">
                  <a:lumMod val="75000"/>
                  <a:lumOff val="25000"/>
                </a:schemeClr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r>
              <a:rPr lang="ja-JP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身体負荷の増加を検知して、作業停止を促す。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C2A9E39-0817-91F5-9186-8FBA3F25F240}"/>
              </a:ext>
            </a:extLst>
          </p:cNvPr>
          <p:cNvSpPr txBox="1"/>
          <p:nvPr/>
        </p:nvSpPr>
        <p:spPr>
          <a:xfrm>
            <a:off x="5249562" y="5309835"/>
            <a:ext cx="65428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50" b="1" dirty="0">
                <a:solidFill>
                  <a:schemeClr val="bg1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STOP</a:t>
            </a:r>
            <a:endParaRPr lang="ja-JP" altLang="en-US" sz="1050" b="1">
              <a:solidFill>
                <a:schemeClr val="bg1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04547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D77E0E2-0D9D-9744-99F3-96FDB19A1C2F}"/>
              </a:ext>
            </a:extLst>
          </p:cNvPr>
          <p:cNvSpPr/>
          <p:nvPr/>
        </p:nvSpPr>
        <p:spPr>
          <a:xfrm>
            <a:off x="0" y="1"/>
            <a:ext cx="9144000" cy="558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サブタイトル 2">
            <a:extLst>
              <a:ext uri="{FF2B5EF4-FFF2-40B4-BE49-F238E27FC236}">
                <a16:creationId xmlns:a16="http://schemas.microsoft.com/office/drawing/2014/main" id="{F5584433-12B4-884D-B70D-E67A227E40CC}"/>
              </a:ext>
            </a:extLst>
          </p:cNvPr>
          <p:cNvSpPr txBox="1">
            <a:spLocks/>
          </p:cNvSpPr>
          <p:nvPr/>
        </p:nvSpPr>
        <p:spPr>
          <a:xfrm>
            <a:off x="145229" y="127112"/>
            <a:ext cx="7585896" cy="3045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2000">
                <a:solidFill>
                  <a:schemeClr val="bg1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給水や休憩をすべきタイミングの告知（給水アラートの原理）</a:t>
            </a:r>
            <a:endParaRPr lang="ja-JP" altLang="en-US" sz="2000" dirty="0">
              <a:solidFill>
                <a:schemeClr val="bg1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EECE075-C96E-6E49-8A87-E486FD4B8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2819"/>
            <a:ext cx="9144000" cy="5144493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41F77E1-5E5D-254B-B5E9-1FDDD35BE557}"/>
              </a:ext>
            </a:extLst>
          </p:cNvPr>
          <p:cNvSpPr txBox="1"/>
          <p:nvPr/>
        </p:nvSpPr>
        <p:spPr>
          <a:xfrm>
            <a:off x="2083188" y="707243"/>
            <a:ext cx="61868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>
                <a:solidFill>
                  <a:srgbClr val="FF0000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発汗量の増加率が減少し高止まり。</a:t>
            </a:r>
            <a:endParaRPr lang="en-US" altLang="ja-JP" sz="2400" b="1" dirty="0">
              <a:solidFill>
                <a:srgbClr val="FF0000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r>
              <a:rPr lang="ja-JP" altLang="en-US" sz="2400" b="1">
                <a:solidFill>
                  <a:srgbClr val="FF0000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→この時、血液濃縮が始まることを確認。</a:t>
            </a:r>
            <a:endParaRPr lang="en-US" altLang="ja-JP" sz="2400" b="1" dirty="0">
              <a:solidFill>
                <a:srgbClr val="FF0000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r>
              <a:rPr lang="ja-JP" altLang="en-US" sz="2400" b="1">
                <a:solidFill>
                  <a:srgbClr val="FF0000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→熱中症のリスク上昇を検知できる。</a:t>
            </a:r>
            <a:endParaRPr lang="en-US" altLang="ja-JP" sz="2400" b="1" dirty="0">
              <a:solidFill>
                <a:srgbClr val="FF0000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r>
              <a:rPr lang="ja-JP" altLang="en-US" sz="2400" b="1">
                <a:solidFill>
                  <a:srgbClr val="FF0000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（国際特許出願中）</a:t>
            </a:r>
            <a:endParaRPr lang="en-US" altLang="ja-JP" sz="2400" b="1" dirty="0">
              <a:solidFill>
                <a:srgbClr val="FF0000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0B1707E-DCB4-194A-1481-F13A71408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708" y="685912"/>
            <a:ext cx="1560312" cy="1612323"/>
          </a:xfrm>
          <a:prstGeom prst="rect">
            <a:avLst/>
          </a:prstGeom>
        </p:spPr>
      </p:pic>
      <p:sp>
        <p:nvSpPr>
          <p:cNvPr id="4" name="角丸四角形吹き出し 3">
            <a:extLst>
              <a:ext uri="{FF2B5EF4-FFF2-40B4-BE49-F238E27FC236}">
                <a16:creationId xmlns:a16="http://schemas.microsoft.com/office/drawing/2014/main" id="{DA7F821E-A36B-220E-3179-828F65B735BC}"/>
              </a:ext>
            </a:extLst>
          </p:cNvPr>
          <p:cNvSpPr/>
          <p:nvPr/>
        </p:nvSpPr>
        <p:spPr>
          <a:xfrm>
            <a:off x="4470401" y="2237958"/>
            <a:ext cx="4335892" cy="1137872"/>
          </a:xfrm>
          <a:prstGeom prst="wedgeRoundRectCallout">
            <a:avLst>
              <a:gd name="adj1" fmla="val -27986"/>
              <a:gd name="adj2" fmla="val 103716"/>
              <a:gd name="adj3" fmla="val 16667"/>
            </a:avLst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400" b="1">
                <a:solidFill>
                  <a:schemeClr val="bg1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  <a:cs typeface="ヒラギノ角ゴ Std W8"/>
              </a:rPr>
              <a:t>発汗の様子から</a:t>
            </a:r>
            <a:endParaRPr kumimoji="1" lang="en-US" altLang="ja-JP" sz="2400" b="1" dirty="0">
              <a:solidFill>
                <a:schemeClr val="bg1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  <a:cs typeface="ヒラギノ角ゴ Std W8"/>
            </a:endParaRPr>
          </a:p>
          <a:p>
            <a:r>
              <a:rPr kumimoji="1" lang="ja-JP" altLang="en-US" sz="2800" b="1" u="sng">
                <a:solidFill>
                  <a:schemeClr val="bg1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  <a:cs typeface="ヒラギノ角ゴ Std W8"/>
              </a:rPr>
              <a:t>脱水初期状態を検知</a:t>
            </a:r>
            <a:r>
              <a:rPr kumimoji="1" lang="en-US" altLang="ja-JP" sz="2800" b="1" u="sng" dirty="0">
                <a:solidFill>
                  <a:schemeClr val="bg1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  <a:cs typeface="ヒラギノ角ゴ Std W8"/>
              </a:rPr>
              <a:t>!!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6847689-4C83-25FA-0006-1E8F2E24FBB1}"/>
              </a:ext>
            </a:extLst>
          </p:cNvPr>
          <p:cNvSpPr txBox="1"/>
          <p:nvPr/>
        </p:nvSpPr>
        <p:spPr>
          <a:xfrm>
            <a:off x="5394868" y="4883504"/>
            <a:ext cx="3580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sz="1200" b="0" i="0" u="none" strike="noStrike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H.Momose</a:t>
            </a:r>
            <a:r>
              <a:rPr lang="en" altLang="ja-JP" sz="1200" b="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, </a:t>
            </a:r>
            <a:r>
              <a:rPr lang="en" altLang="ja-JP" sz="1200" b="0" i="0" u="none" strike="noStrike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M.Takasaka</a:t>
            </a:r>
            <a:r>
              <a:rPr lang="en" altLang="ja-JP" sz="1200" b="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, </a:t>
            </a:r>
            <a:r>
              <a:rPr lang="en" altLang="ja-JP" sz="1200" b="0" i="0" u="none" strike="noStrike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T.Asaka</a:t>
            </a:r>
            <a:r>
              <a:rPr lang="en" altLang="ja-JP" sz="1200" b="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, </a:t>
            </a:r>
            <a:r>
              <a:rPr lang="en" altLang="ja-JP" sz="1200" b="0" i="0" u="none" strike="noStrike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M.Hayashi,D.Maejima</a:t>
            </a:r>
            <a:r>
              <a:rPr lang="en" altLang="ja-JP" sz="1200" b="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, </a:t>
            </a:r>
            <a:r>
              <a:rPr lang="en" altLang="ja-JP" sz="1200" b="0" i="0" u="none" strike="noStrike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Y.Kawai</a:t>
            </a:r>
            <a:r>
              <a:rPr lang="en" altLang="ja-JP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,</a:t>
            </a:r>
            <a:r>
              <a:rPr lang="en" altLang="ja-JP" sz="1200" b="0" i="0" u="none" strike="noStrike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T.Ohhashi</a:t>
            </a:r>
            <a:r>
              <a:rPr lang="en" altLang="ja-JP" sz="1200" b="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 : Heatstroke risk informing system using wearable perspiration ratemeter on users undergoing physical exercise, Scientific Reports 2023-01-09</a:t>
            </a:r>
            <a:endParaRPr kumimoji="1" lang="ja-JP" alt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7731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D77E0E2-0D9D-9744-99F3-96FDB19A1C2F}"/>
              </a:ext>
            </a:extLst>
          </p:cNvPr>
          <p:cNvSpPr/>
          <p:nvPr/>
        </p:nvSpPr>
        <p:spPr>
          <a:xfrm>
            <a:off x="0" y="1"/>
            <a:ext cx="9144000" cy="558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サブタイトル 2">
            <a:extLst>
              <a:ext uri="{FF2B5EF4-FFF2-40B4-BE49-F238E27FC236}">
                <a16:creationId xmlns:a16="http://schemas.microsoft.com/office/drawing/2014/main" id="{F5584433-12B4-884D-B70D-E67A227E40CC}"/>
              </a:ext>
            </a:extLst>
          </p:cNvPr>
          <p:cNvSpPr txBox="1">
            <a:spLocks/>
          </p:cNvSpPr>
          <p:nvPr/>
        </p:nvSpPr>
        <p:spPr>
          <a:xfrm>
            <a:off x="145229" y="127112"/>
            <a:ext cx="7585896" cy="3045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2000">
                <a:solidFill>
                  <a:schemeClr val="bg1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脱水状態をリアルタイムに評価する。</a:t>
            </a:r>
            <a:endParaRPr lang="ja-JP" altLang="en-US" sz="2000" dirty="0">
              <a:solidFill>
                <a:schemeClr val="bg1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graphicFrame>
        <p:nvGraphicFramePr>
          <p:cNvPr id="4" name="表 4">
            <a:extLst>
              <a:ext uri="{FF2B5EF4-FFF2-40B4-BE49-F238E27FC236}">
                <a16:creationId xmlns:a16="http://schemas.microsoft.com/office/drawing/2014/main" id="{564161E3-C3B6-E159-AE9B-C85F290B6A7E}"/>
              </a:ext>
            </a:extLst>
          </p:cNvPr>
          <p:cNvGraphicFramePr>
            <a:graphicFrameLocks noGrp="1"/>
          </p:cNvGraphicFramePr>
          <p:nvPr/>
        </p:nvGraphicFramePr>
        <p:xfrm>
          <a:off x="215733" y="633735"/>
          <a:ext cx="8712533" cy="41148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36635">
                  <a:extLst>
                    <a:ext uri="{9D8B030D-6E8A-4147-A177-3AD203B41FA5}">
                      <a16:colId xmlns:a16="http://schemas.microsoft.com/office/drawing/2014/main" val="2213386760"/>
                    </a:ext>
                  </a:extLst>
                </a:gridCol>
                <a:gridCol w="3474655">
                  <a:extLst>
                    <a:ext uri="{9D8B030D-6E8A-4147-A177-3AD203B41FA5}">
                      <a16:colId xmlns:a16="http://schemas.microsoft.com/office/drawing/2014/main" val="862873812"/>
                    </a:ext>
                  </a:extLst>
                </a:gridCol>
                <a:gridCol w="807522">
                  <a:extLst>
                    <a:ext uri="{9D8B030D-6E8A-4147-A177-3AD203B41FA5}">
                      <a16:colId xmlns:a16="http://schemas.microsoft.com/office/drawing/2014/main" val="1099013164"/>
                    </a:ext>
                  </a:extLst>
                </a:gridCol>
                <a:gridCol w="760021">
                  <a:extLst>
                    <a:ext uri="{9D8B030D-6E8A-4147-A177-3AD203B41FA5}">
                      <a16:colId xmlns:a16="http://schemas.microsoft.com/office/drawing/2014/main" val="698673250"/>
                    </a:ext>
                  </a:extLst>
                </a:gridCol>
                <a:gridCol w="965185">
                  <a:extLst>
                    <a:ext uri="{9D8B030D-6E8A-4147-A177-3AD203B41FA5}">
                      <a16:colId xmlns:a16="http://schemas.microsoft.com/office/drawing/2014/main" val="3058995873"/>
                    </a:ext>
                  </a:extLst>
                </a:gridCol>
                <a:gridCol w="968515">
                  <a:extLst>
                    <a:ext uri="{9D8B030D-6E8A-4147-A177-3AD203B41FA5}">
                      <a16:colId xmlns:a16="http://schemas.microsoft.com/office/drawing/2014/main" val="6440390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000" b="1"/>
                        <a:t>方法</a:t>
                      </a:r>
                      <a:endParaRPr kumimoji="1" lang="ja-JP" altLang="en-US" sz="2000" b="1" i="0">
                        <a:latin typeface="Hiragino Kaku Gothic Pro W6" panose="020B0300000000000000" pitchFamily="34" charset="-128"/>
                        <a:ea typeface="Hiragino Kaku Gothic Pro W6" panose="020B0300000000000000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b="1"/>
                        <a:t>概要</a:t>
                      </a:r>
                      <a:endParaRPr kumimoji="1" lang="ja-JP" altLang="en-US" sz="2000" b="1" i="0">
                        <a:latin typeface="Hiragino Kaku Gothic Pro W6" panose="020B0300000000000000" pitchFamily="34" charset="-128"/>
                        <a:ea typeface="Hiragino Kaku Gothic Pro W6" panose="020B0300000000000000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b="1"/>
                        <a:t>精度</a:t>
                      </a:r>
                      <a:endParaRPr kumimoji="1" lang="ja-JP" altLang="en-US" sz="2000" b="1" i="0">
                        <a:latin typeface="Hiragino Kaku Gothic Pro W6" panose="020B0300000000000000" pitchFamily="34" charset="-128"/>
                        <a:ea typeface="Hiragino Kaku Gothic Pro W6" panose="020B0300000000000000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b="1"/>
                        <a:t>感度</a:t>
                      </a:r>
                      <a:endParaRPr kumimoji="1" lang="ja-JP" altLang="en-US" sz="2000" b="1" i="0">
                        <a:latin typeface="Hiragino Kaku Gothic Pro W6" panose="020B0300000000000000" pitchFamily="34" charset="-128"/>
                        <a:ea typeface="Hiragino Kaku Gothic Pro W6" panose="020B0300000000000000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b="1"/>
                        <a:t>簡便さ</a:t>
                      </a:r>
                      <a:endParaRPr kumimoji="1" lang="ja-JP" altLang="en-US" sz="2000" b="1" i="0">
                        <a:latin typeface="Hiragino Kaku Gothic Pro W6" panose="020B0300000000000000" pitchFamily="34" charset="-128"/>
                        <a:ea typeface="Hiragino Kaku Gothic Pro W6" panose="020B0300000000000000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b="1"/>
                        <a:t>リアルタイム性</a:t>
                      </a:r>
                      <a:endParaRPr kumimoji="1" lang="ja-JP" altLang="en-US" sz="2000" b="1" i="0">
                        <a:latin typeface="Hiragino Kaku Gothic Pro W6" panose="020B0300000000000000" pitchFamily="34" charset="-128"/>
                        <a:ea typeface="Hiragino Kaku Gothic Pro W6" panose="020B0300000000000000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4159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0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Hiragino Kaku Gothic Pro W6" panose="020B0300000000000000" pitchFamily="34" charset="-128"/>
                          <a:ea typeface="Hiragino Kaku Gothic Pro W6" panose="020B0300000000000000" pitchFamily="34" charset="-128"/>
                        </a:rPr>
                        <a:t>血中</a:t>
                      </a:r>
                      <a:r>
                        <a:rPr kumimoji="1" lang="en-US" altLang="ja-JP" sz="20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Hiragino Kaku Gothic Pro W6" panose="020B0300000000000000" pitchFamily="34" charset="-128"/>
                          <a:ea typeface="Hiragino Kaku Gothic Pro W6" panose="020B0300000000000000" pitchFamily="34" charset="-128"/>
                        </a:rPr>
                        <a:t>VP</a:t>
                      </a:r>
                      <a:endParaRPr kumimoji="1" lang="ja-JP" altLang="en-US" sz="2000" b="1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Hiragino Kaku Gothic Pro W6" panose="020B0300000000000000" pitchFamily="34" charset="-128"/>
                        <a:ea typeface="Hiragino Kaku Gothic Pro W6" panose="020B0300000000000000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Hiragino Kaku Gothic Pro W6" panose="020B0300000000000000" pitchFamily="34" charset="-128"/>
                          <a:ea typeface="Hiragino Kaku Gothic Pro W6" panose="020B0300000000000000" pitchFamily="34" charset="-128"/>
                        </a:rPr>
                        <a:t>採血により血液中のバゾプレシン（抗利尿ホルモン）を測定する。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Hiragino Kaku Gothic Pro W6" panose="020B0300000000000000" pitchFamily="34" charset="-128"/>
                          <a:ea typeface="Hiragino Kaku Gothic Pro W6" panose="020B0300000000000000" pitchFamily="34" charset="-128"/>
                        </a:rPr>
                        <a:t>◎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Hiragino Kaku Gothic Pro W6" panose="020B0300000000000000" pitchFamily="34" charset="-128"/>
                          <a:ea typeface="Hiragino Kaku Gothic Pro W6" panose="020B0300000000000000" pitchFamily="34" charset="-128"/>
                        </a:rPr>
                        <a:t>◎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Hiragino Kaku Gothic Pro W6" panose="020B0300000000000000" pitchFamily="34" charset="-128"/>
                          <a:ea typeface="Hiragino Kaku Gothic Pro W6" panose="020B0300000000000000" pitchFamily="34" charset="-128"/>
                        </a:rPr>
                        <a:t>×</a:t>
                      </a:r>
                      <a:endParaRPr kumimoji="1" lang="ja-JP" altLang="en-US" sz="2000" b="1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Hiragino Kaku Gothic Pro W6" panose="020B0300000000000000" pitchFamily="34" charset="-128"/>
                        <a:ea typeface="Hiragino Kaku Gothic Pro W6" panose="020B0300000000000000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Hiragino Kaku Gothic Pro W6" panose="020B0300000000000000" pitchFamily="34" charset="-128"/>
                          <a:ea typeface="Hiragino Kaku Gothic Pro W6" panose="020B0300000000000000" pitchFamily="34" charset="-128"/>
                        </a:rPr>
                        <a:t>×</a:t>
                      </a:r>
                      <a:endParaRPr kumimoji="1" lang="ja-JP" altLang="en-US" sz="2000" b="1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Hiragino Kaku Gothic Pro W6" panose="020B0300000000000000" pitchFamily="34" charset="-128"/>
                        <a:ea typeface="Hiragino Kaku Gothic Pro W6" panose="020B0300000000000000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1155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0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Hiragino Kaku Gothic Pro W6" panose="020B0300000000000000" pitchFamily="34" charset="-128"/>
                          <a:ea typeface="Hiragino Kaku Gothic Pro W6" panose="020B0300000000000000" pitchFamily="34" charset="-128"/>
                        </a:rPr>
                        <a:t>ヘマトクリット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Hiragino Kaku Gothic Pro W6" panose="020B0300000000000000" pitchFamily="34" charset="-128"/>
                          <a:ea typeface="Hiragino Kaku Gothic Pro W6" panose="020B0300000000000000" pitchFamily="34" charset="-128"/>
                        </a:rPr>
                        <a:t>採血により血中のヘモグロビン濃度を測定し、血液濃縮具合を評価する、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Hiragino Kaku Gothic Pro W6" panose="020B0300000000000000" pitchFamily="34" charset="-128"/>
                          <a:ea typeface="Hiragino Kaku Gothic Pro W6" panose="020B0300000000000000" pitchFamily="34" charset="-128"/>
                        </a:rPr>
                        <a:t>○</a:t>
                      </a:r>
                      <a:endParaRPr kumimoji="1" lang="en-US" altLang="ja-JP" sz="20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Hiragino Kaku Gothic Pro W6" panose="020B0300000000000000" pitchFamily="34" charset="-128"/>
                        <a:ea typeface="Hiragino Kaku Gothic Pro W6" panose="020B0300000000000000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Hiragino Kaku Gothic Pro W6" panose="020B0300000000000000" pitchFamily="34" charset="-128"/>
                          <a:ea typeface="Hiragino Kaku Gothic Pro W6" panose="020B0300000000000000" pitchFamily="34" charset="-128"/>
                        </a:rPr>
                        <a:t>×</a:t>
                      </a:r>
                      <a:endParaRPr kumimoji="1" lang="ja-JP" altLang="en-US" sz="2000" b="1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Hiragino Kaku Gothic Pro W6" panose="020B0300000000000000" pitchFamily="34" charset="-128"/>
                        <a:ea typeface="Hiragino Kaku Gothic Pro W6" panose="020B0300000000000000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Hiragino Kaku Gothic Pro W6" panose="020B0300000000000000" pitchFamily="34" charset="-128"/>
                          <a:ea typeface="Hiragino Kaku Gothic Pro W6" panose="020B0300000000000000" pitchFamily="34" charset="-128"/>
                        </a:rPr>
                        <a:t>×</a:t>
                      </a:r>
                      <a:endParaRPr kumimoji="1" lang="ja-JP" altLang="en-US" sz="2000" b="1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Hiragino Kaku Gothic Pro W6" panose="020B0300000000000000" pitchFamily="34" charset="-128"/>
                        <a:ea typeface="Hiragino Kaku Gothic Pro W6" panose="020B0300000000000000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Hiragino Kaku Gothic Pro W6" panose="020B0300000000000000" pitchFamily="34" charset="-128"/>
                          <a:ea typeface="Hiragino Kaku Gothic Pro W6" panose="020B0300000000000000" pitchFamily="34" charset="-128"/>
                        </a:rPr>
                        <a:t>×</a:t>
                      </a:r>
                      <a:endParaRPr kumimoji="1" lang="ja-JP" altLang="en-US" sz="2000" b="1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Hiragino Kaku Gothic Pro W6" panose="020B0300000000000000" pitchFamily="34" charset="-128"/>
                        <a:ea typeface="Hiragino Kaku Gothic Pro W6" panose="020B0300000000000000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2381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0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Hiragino Kaku Gothic Pro W6" panose="020B0300000000000000" pitchFamily="34" charset="-128"/>
                          <a:ea typeface="Hiragino Kaku Gothic Pro W6" panose="020B0300000000000000" pitchFamily="34" charset="-128"/>
                        </a:rPr>
                        <a:t>尿比重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Hiragino Kaku Gothic Pro W6" panose="020B0300000000000000" pitchFamily="34" charset="-128"/>
                          <a:ea typeface="Hiragino Kaku Gothic Pro W6" panose="020B0300000000000000" pitchFamily="34" charset="-128"/>
                        </a:rPr>
                        <a:t>尿の濃さを測定する。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Hiragino Kaku Gothic Pro W6" panose="020B0300000000000000" pitchFamily="34" charset="-128"/>
                          <a:ea typeface="Hiragino Kaku Gothic Pro W6" panose="020B0300000000000000" pitchFamily="34" charset="-128"/>
                        </a:rPr>
                        <a:t>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Hiragino Kaku Gothic Pro W6" panose="020B0300000000000000" pitchFamily="34" charset="-128"/>
                          <a:ea typeface="Hiragino Kaku Gothic Pro W6" panose="020B0300000000000000" pitchFamily="34" charset="-128"/>
                        </a:rPr>
                        <a:t>◎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Hiragino Kaku Gothic Pro W6" panose="020B0300000000000000" pitchFamily="34" charset="-128"/>
                          <a:ea typeface="Hiragino Kaku Gothic Pro W6" panose="020B0300000000000000" pitchFamily="34" charset="-128"/>
                        </a:rPr>
                        <a:t>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Hiragino Kaku Gothic Pro W6" panose="020B0300000000000000" pitchFamily="34" charset="-128"/>
                          <a:ea typeface="Hiragino Kaku Gothic Pro W6" panose="020B0300000000000000" pitchFamily="34" charset="-128"/>
                        </a:rPr>
                        <a:t>×</a:t>
                      </a:r>
                      <a:endParaRPr kumimoji="1" lang="ja-JP" altLang="en-US" sz="2000" b="1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Hiragino Kaku Gothic Pro W6" panose="020B0300000000000000" pitchFamily="34" charset="-128"/>
                        <a:ea typeface="Hiragino Kaku Gothic Pro W6" panose="020B0300000000000000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6822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000" b="1" i="0">
                          <a:solidFill>
                            <a:srgbClr val="FF0000"/>
                          </a:solidFill>
                          <a:latin typeface="Hiragino Kaku Gothic Pro W6" panose="020B0300000000000000" pitchFamily="34" charset="-128"/>
                          <a:ea typeface="Hiragino Kaku Gothic Pro W6" panose="020B0300000000000000" pitchFamily="34" charset="-128"/>
                        </a:rPr>
                        <a:t>給水アラート</a:t>
                      </a:r>
                      <a:endParaRPr kumimoji="1" lang="en-US" altLang="ja-JP" sz="2000" b="1" i="0" dirty="0">
                        <a:solidFill>
                          <a:srgbClr val="FF0000"/>
                        </a:solidFill>
                        <a:latin typeface="Hiragino Kaku Gothic Pro W6" panose="020B0300000000000000" pitchFamily="34" charset="-128"/>
                        <a:ea typeface="Hiragino Kaku Gothic Pro W6" panose="020B0300000000000000" pitchFamily="34" charset="-128"/>
                      </a:endParaRPr>
                    </a:p>
                    <a:p>
                      <a:r>
                        <a:rPr kumimoji="1" lang="ja-JP" altLang="en-US" sz="2000" b="1" i="0">
                          <a:solidFill>
                            <a:srgbClr val="FF0000"/>
                          </a:solidFill>
                          <a:latin typeface="Hiragino Kaku Gothic Pro W6" panose="020B0300000000000000" pitchFamily="34" charset="-128"/>
                          <a:ea typeface="Hiragino Kaku Gothic Pro W6" panose="020B0300000000000000" pitchFamily="34" charset="-128"/>
                        </a:rPr>
                        <a:t>（開発技術）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b="1" i="0">
                          <a:solidFill>
                            <a:srgbClr val="FF0000"/>
                          </a:solidFill>
                          <a:latin typeface="Hiragino Kaku Gothic Pro W6" panose="020B0300000000000000" pitchFamily="34" charset="-128"/>
                          <a:ea typeface="Hiragino Kaku Gothic Pro W6" panose="020B0300000000000000" pitchFamily="34" charset="-128"/>
                        </a:rPr>
                        <a:t>汗の出方から発汗による脱水の初期状態を評価する。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i="0">
                          <a:solidFill>
                            <a:srgbClr val="FF0000"/>
                          </a:solidFill>
                          <a:latin typeface="Hiragino Kaku Gothic Pro W6" panose="020B0300000000000000" pitchFamily="34" charset="-128"/>
                          <a:ea typeface="Hiragino Kaku Gothic Pro W6" panose="020B0300000000000000" pitchFamily="34" charset="-128"/>
                        </a:rPr>
                        <a:t>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i="0">
                          <a:solidFill>
                            <a:srgbClr val="FF0000"/>
                          </a:solidFill>
                          <a:latin typeface="Hiragino Kaku Gothic Pro W6" panose="020B0300000000000000" pitchFamily="34" charset="-128"/>
                          <a:ea typeface="Hiragino Kaku Gothic Pro W6" panose="020B0300000000000000" pitchFamily="34" charset="-128"/>
                        </a:rPr>
                        <a:t>◎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i="0">
                          <a:solidFill>
                            <a:srgbClr val="FF0000"/>
                          </a:solidFill>
                          <a:latin typeface="Hiragino Kaku Gothic Pro W6" panose="020B0300000000000000" pitchFamily="34" charset="-128"/>
                          <a:ea typeface="Hiragino Kaku Gothic Pro W6" panose="020B0300000000000000" pitchFamily="34" charset="-128"/>
                        </a:rPr>
                        <a:t>◎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i="0">
                          <a:solidFill>
                            <a:srgbClr val="FF0000"/>
                          </a:solidFill>
                          <a:latin typeface="Hiragino Kaku Gothic Pro W6" panose="020B0300000000000000" pitchFamily="34" charset="-128"/>
                          <a:ea typeface="Hiragino Kaku Gothic Pro W6" panose="020B0300000000000000" pitchFamily="34" charset="-128"/>
                        </a:rPr>
                        <a:t>◎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489579"/>
                  </a:ext>
                </a:extLst>
              </a:tr>
            </a:tbl>
          </a:graphicData>
        </a:graphic>
      </p:graphicFrame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FB8056E-7921-70B3-EDAD-37645AFCD69B}"/>
              </a:ext>
            </a:extLst>
          </p:cNvPr>
          <p:cNvSpPr/>
          <p:nvPr/>
        </p:nvSpPr>
        <p:spPr>
          <a:xfrm>
            <a:off x="215733" y="4058117"/>
            <a:ext cx="8712533" cy="6904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角丸四角形吹き出し 1">
            <a:extLst>
              <a:ext uri="{FF2B5EF4-FFF2-40B4-BE49-F238E27FC236}">
                <a16:creationId xmlns:a16="http://schemas.microsoft.com/office/drawing/2014/main" id="{D35983EA-ABE0-8D79-A970-63DDEFF6FCE3}"/>
              </a:ext>
            </a:extLst>
          </p:cNvPr>
          <p:cNvSpPr/>
          <p:nvPr/>
        </p:nvSpPr>
        <p:spPr>
          <a:xfrm>
            <a:off x="215733" y="5213598"/>
            <a:ext cx="8712534" cy="1526508"/>
          </a:xfrm>
          <a:prstGeom prst="wedgeRoundRectCallout">
            <a:avLst>
              <a:gd name="adj1" fmla="val 1440"/>
              <a:gd name="adj2" fmla="val -77727"/>
              <a:gd name="adj3" fmla="val 16667"/>
            </a:avLst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426029A-C924-7E48-9C4D-857A60687BC9}"/>
              </a:ext>
            </a:extLst>
          </p:cNvPr>
          <p:cNvSpPr txBox="1"/>
          <p:nvPr/>
        </p:nvSpPr>
        <p:spPr>
          <a:xfrm>
            <a:off x="1814616" y="5293556"/>
            <a:ext cx="70064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給水アラートは、デバイスを装着するだけで</a:t>
            </a:r>
            <a:endParaRPr kumimoji="1" lang="en-US" altLang="ja-JP" sz="2400" b="1" dirty="0">
              <a:solidFill>
                <a:schemeClr val="tx1">
                  <a:lumMod val="65000"/>
                  <a:lumOff val="35000"/>
                </a:schemeClr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r>
              <a:rPr kumimoji="1" lang="ja-JP" altLang="en-US" sz="2800" b="1">
                <a:solidFill>
                  <a:srgbClr val="FF0000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発汗による</a:t>
            </a:r>
            <a:r>
              <a:rPr kumimoji="1" lang="ja-JP" altLang="en-US" sz="3200" b="1">
                <a:solidFill>
                  <a:srgbClr val="FF0000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脱水の初期状態</a:t>
            </a:r>
            <a:r>
              <a:rPr kumimoji="1" lang="ja-JP" altLang="en-US" sz="2800" b="1">
                <a:solidFill>
                  <a:srgbClr val="FF0000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を検知できる</a:t>
            </a:r>
            <a:r>
              <a:rPr kumimoji="1" lang="ja-JP" altLang="en-US" sz="3200" b="1">
                <a:solidFill>
                  <a:srgbClr val="FF0000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画期的な技術。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B73BA25-725E-4534-F82E-A03C5A8CBFA3}"/>
              </a:ext>
            </a:extLst>
          </p:cNvPr>
          <p:cNvSpPr/>
          <p:nvPr/>
        </p:nvSpPr>
        <p:spPr>
          <a:xfrm>
            <a:off x="329119" y="5011437"/>
            <a:ext cx="1378289" cy="1594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 descr="座る, 光 が含まれている画像&#10;&#10;自動的に生成された説明">
            <a:extLst>
              <a:ext uri="{FF2B5EF4-FFF2-40B4-BE49-F238E27FC236}">
                <a16:creationId xmlns:a16="http://schemas.microsoft.com/office/drawing/2014/main" id="{75CE3D55-5CF1-06E9-90A7-CAB47CCD8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29" y="4523597"/>
            <a:ext cx="1830697" cy="256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808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1162C42-809F-15AB-D1BC-983757EB4AD7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>
                <a:solidFill>
                  <a:schemeClr val="bg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　試験概要</a:t>
            </a:r>
          </a:p>
        </p:txBody>
      </p:sp>
      <p:pic>
        <p:nvPicPr>
          <p:cNvPr id="5" name="図 4" descr="グラフ&#10;&#10;自動的に生成された説明">
            <a:extLst>
              <a:ext uri="{FF2B5EF4-FFF2-40B4-BE49-F238E27FC236}">
                <a16:creationId xmlns:a16="http://schemas.microsoft.com/office/drawing/2014/main" id="{954CBB7A-F84F-A9BE-4E9D-CB7C3EE4B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368" y="2802224"/>
            <a:ext cx="5064937" cy="4013418"/>
          </a:xfrm>
          <a:prstGeom prst="rect">
            <a:avLst/>
          </a:prstGeom>
        </p:spPr>
      </p:pic>
      <p:sp>
        <p:nvSpPr>
          <p:cNvPr id="6" name="右矢印 5">
            <a:extLst>
              <a:ext uri="{FF2B5EF4-FFF2-40B4-BE49-F238E27FC236}">
                <a16:creationId xmlns:a16="http://schemas.microsoft.com/office/drawing/2014/main" id="{55598729-1D32-0D3B-E1DC-6A9191DE033A}"/>
              </a:ext>
            </a:extLst>
          </p:cNvPr>
          <p:cNvSpPr/>
          <p:nvPr/>
        </p:nvSpPr>
        <p:spPr>
          <a:xfrm rot="867085">
            <a:off x="5124057" y="4031549"/>
            <a:ext cx="3564841" cy="454257"/>
          </a:xfrm>
          <a:prstGeom prst="rightArrow">
            <a:avLst/>
          </a:prstGeom>
          <a:solidFill>
            <a:srgbClr val="0070C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B3334A2-8712-9269-23BD-B79BF7CE4EE8}"/>
              </a:ext>
            </a:extLst>
          </p:cNvPr>
          <p:cNvSpPr/>
          <p:nvPr/>
        </p:nvSpPr>
        <p:spPr>
          <a:xfrm>
            <a:off x="5029150" y="3142922"/>
            <a:ext cx="986352" cy="318526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8767463-D151-0C87-397D-FF773B4860AE}"/>
              </a:ext>
            </a:extLst>
          </p:cNvPr>
          <p:cNvSpPr/>
          <p:nvPr/>
        </p:nvSpPr>
        <p:spPr>
          <a:xfrm>
            <a:off x="6215269" y="3515162"/>
            <a:ext cx="2509578" cy="282012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7E1B793-7C5A-11E9-5184-E73C6DACC574}"/>
              </a:ext>
            </a:extLst>
          </p:cNvPr>
          <p:cNvSpPr txBox="1"/>
          <p:nvPr/>
        </p:nvSpPr>
        <p:spPr>
          <a:xfrm>
            <a:off x="4986763" y="5553655"/>
            <a:ext cx="124487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社員使用</a:t>
            </a:r>
            <a:endParaRPr kumimoji="1" lang="en-US" altLang="ja-JP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kumimoji="1" lang="ja-JP" altLang="en-US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期間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8A997F3-B7AF-C6FE-B712-07244CC261BB}"/>
              </a:ext>
            </a:extLst>
          </p:cNvPr>
          <p:cNvSpPr txBox="1"/>
          <p:nvPr/>
        </p:nvSpPr>
        <p:spPr>
          <a:xfrm>
            <a:off x="6633581" y="5729106"/>
            <a:ext cx="20912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作業員使用期間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A832EDF-0F25-72EC-F728-68A4390C08B5}"/>
              </a:ext>
            </a:extLst>
          </p:cNvPr>
          <p:cNvSpPr txBox="1"/>
          <p:nvPr/>
        </p:nvSpPr>
        <p:spPr>
          <a:xfrm>
            <a:off x="74106" y="574896"/>
            <a:ext cx="574892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kumimoji="1" lang="ja-JP" altLang="en-US" sz="2400" b="1" u="sng">
                <a:solidFill>
                  <a:srgbClr val="0070C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期間：</a:t>
            </a:r>
            <a:endParaRPr kumimoji="1" lang="en-US" altLang="ja-JP" sz="2400" b="1" u="sng" dirty="0">
              <a:solidFill>
                <a:srgbClr val="0070C0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kumimoji="1" lang="ja-JP" altLang="en-US" sz="2400" b="1">
                <a:solidFill>
                  <a:srgbClr val="0070C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　</a:t>
            </a:r>
            <a:r>
              <a:rPr kumimoji="1" lang="en-US" altLang="ja-JP" sz="24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2022/8/24 〜10/1</a:t>
            </a:r>
          </a:p>
          <a:p>
            <a:r>
              <a:rPr kumimoji="1" lang="ja-JP" altLang="en-US" sz="20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（社員：</a:t>
            </a:r>
            <a:r>
              <a:rPr kumimoji="1" lang="en-US" altLang="ja-JP" sz="20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8/24〜9/1</a:t>
            </a:r>
            <a:r>
              <a:rPr kumimoji="1" lang="ja-JP" altLang="en-US" sz="20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　作業員：</a:t>
            </a:r>
            <a:r>
              <a:rPr kumimoji="1" lang="en-US" altLang="ja-JP" sz="20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9/6〜10/1</a:t>
            </a:r>
            <a:r>
              <a:rPr kumimoji="1" lang="ja-JP" altLang="en-US" sz="20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）</a:t>
            </a:r>
            <a:endParaRPr kumimoji="1" lang="en-US" altLang="ja-JP" sz="20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marL="285750" indent="-285750">
              <a:buFont typeface="Wingdings" pitchFamily="2" charset="2"/>
              <a:buChar char="l"/>
            </a:pPr>
            <a:r>
              <a:rPr kumimoji="1" lang="ja-JP" altLang="en-US" sz="2400" b="1" u="sng">
                <a:solidFill>
                  <a:srgbClr val="0070C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測定項目：</a:t>
            </a:r>
            <a:endParaRPr kumimoji="1" lang="en-US" altLang="ja-JP" sz="2400" b="1" u="sng" dirty="0">
              <a:solidFill>
                <a:srgbClr val="0070C0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kumimoji="1" lang="ja-JP" altLang="en-US" sz="24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　手首部発汗量、皮膚温、活動量</a:t>
            </a:r>
            <a:endParaRPr kumimoji="1" lang="en-US" altLang="ja-JP" sz="24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kumimoji="1" lang="ja-JP" altLang="en-US" sz="24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　心拍数、気圧、全身発汗量（推定）</a:t>
            </a:r>
            <a:endParaRPr kumimoji="1" lang="en-US" altLang="ja-JP" sz="24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marL="285750" indent="-285750">
              <a:buFont typeface="Wingdings" pitchFamily="2" charset="2"/>
              <a:buChar char="l"/>
            </a:pPr>
            <a:r>
              <a:rPr kumimoji="1" lang="ja-JP" altLang="en-US" sz="2400" b="1" u="sng">
                <a:solidFill>
                  <a:srgbClr val="0070C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アンケート：</a:t>
            </a:r>
            <a:endParaRPr kumimoji="1" lang="en-US" altLang="ja-JP" sz="2400" b="1" u="sng" dirty="0">
              <a:solidFill>
                <a:srgbClr val="0070C0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kumimoji="1" lang="ja-JP" altLang="en-US" sz="24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　給水量（作業前、</a:t>
            </a:r>
            <a:r>
              <a:rPr kumimoji="1" lang="en-US" altLang="ja-JP" sz="24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1</a:t>
            </a:r>
            <a:r>
              <a:rPr kumimoji="1" lang="ja-JP" altLang="en-US" sz="24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日）</a:t>
            </a:r>
            <a:endParaRPr kumimoji="1" lang="en-US" altLang="ja-JP" sz="24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marL="285750" indent="-285750">
              <a:buFont typeface="Wingdings" pitchFamily="2" charset="2"/>
              <a:buChar char="l"/>
            </a:pPr>
            <a:r>
              <a:rPr kumimoji="1" lang="ja-JP" altLang="en-US" sz="2400" b="1" u="sng">
                <a:solidFill>
                  <a:srgbClr val="0070C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場所：</a:t>
            </a:r>
            <a:endParaRPr kumimoji="1" lang="en-US" altLang="ja-JP" sz="2400" b="1" u="sng" dirty="0">
              <a:solidFill>
                <a:srgbClr val="0070C0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kumimoji="1" lang="ja-JP" altLang="en-US" sz="24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　都内</a:t>
            </a:r>
            <a:endParaRPr kumimoji="1" lang="en-US" altLang="ja-JP" sz="2400" b="1" u="sng" dirty="0">
              <a:solidFill>
                <a:srgbClr val="0070C0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marL="285750" indent="-285750">
              <a:buFont typeface="Wingdings" pitchFamily="2" charset="2"/>
              <a:buChar char="l"/>
            </a:pPr>
            <a:r>
              <a:rPr kumimoji="1" lang="ja-JP" altLang="en-US" sz="2400" b="1" u="sng">
                <a:solidFill>
                  <a:srgbClr val="0070C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被験者：</a:t>
            </a:r>
            <a:endParaRPr kumimoji="1" lang="en-US" altLang="ja-JP" sz="2400" b="1" u="sng" dirty="0">
              <a:solidFill>
                <a:srgbClr val="0070C0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kumimoji="1" lang="ja-JP" altLang="en-US" sz="24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　管理者社員</a:t>
            </a:r>
            <a:r>
              <a:rPr kumimoji="1" lang="en-US" altLang="ja-JP" sz="20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(sub1,sub2)</a:t>
            </a:r>
          </a:p>
          <a:p>
            <a:r>
              <a:rPr kumimoji="1" lang="ja-JP" altLang="en-US" sz="24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　作業員</a:t>
            </a:r>
            <a:r>
              <a:rPr kumimoji="1" lang="en-US" altLang="ja-JP" sz="20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(sub3,sub4,sub5</a:t>
            </a:r>
            <a:r>
              <a:rPr kumimoji="1" lang="ja-JP" altLang="en-US" sz="20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）</a:t>
            </a:r>
            <a:endParaRPr kumimoji="1" lang="en-US" altLang="ja-JP" sz="20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180C734-7D6A-6D5F-BAC5-79287F323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9000"/>
                    </a14:imgEffect>
                    <a14:imgEffect>
                      <a14:colorTemperature colorTemp="9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1488" y="9951"/>
            <a:ext cx="3697874" cy="2993517"/>
          </a:xfrm>
          <a:prstGeom prst="rect">
            <a:avLst/>
          </a:prstGeom>
          <a:effectLst>
            <a:softEdge rad="214959"/>
          </a:effectLst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AF03107-A135-9C88-3191-5E5CE3A5953C}"/>
              </a:ext>
            </a:extLst>
          </p:cNvPr>
          <p:cNvSpPr txBox="1"/>
          <p:nvPr/>
        </p:nvSpPr>
        <p:spPr>
          <a:xfrm>
            <a:off x="6712041" y="2313175"/>
            <a:ext cx="1558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使用デバイス</a:t>
            </a:r>
          </a:p>
        </p:txBody>
      </p:sp>
      <p:sp>
        <p:nvSpPr>
          <p:cNvPr id="11" name="フッター プレースホルダー 10">
            <a:extLst>
              <a:ext uri="{FF2B5EF4-FFF2-40B4-BE49-F238E27FC236}">
                <a16:creationId xmlns:a16="http://schemas.microsoft.com/office/drawing/2014/main" id="{B30FACDE-3C32-7E8D-3D6C-2B54C8A29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Confidential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1111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9E0E8ED7-FC66-4E2D-059B-5F83106BF092}"/>
              </a:ext>
            </a:extLst>
          </p:cNvPr>
          <p:cNvGrpSpPr/>
          <p:nvPr/>
        </p:nvGrpSpPr>
        <p:grpSpPr>
          <a:xfrm>
            <a:off x="132499" y="700614"/>
            <a:ext cx="8825070" cy="5092183"/>
            <a:chOff x="9455262" y="118736"/>
            <a:chExt cx="10909028" cy="5807297"/>
          </a:xfrm>
        </p:grpSpPr>
        <p:pic>
          <p:nvPicPr>
            <p:cNvPr id="4" name="図 3" descr="ヒストグラム&#10;&#10;自動的に生成された説明">
              <a:extLst>
                <a:ext uri="{FF2B5EF4-FFF2-40B4-BE49-F238E27FC236}">
                  <a16:creationId xmlns:a16="http://schemas.microsoft.com/office/drawing/2014/main" id="{245C13A2-6D9C-B6AE-AE5C-814F3CBF4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85570" y="133092"/>
              <a:ext cx="3810000" cy="1892300"/>
            </a:xfrm>
            <a:prstGeom prst="rect">
              <a:avLst/>
            </a:prstGeom>
          </p:spPr>
        </p:pic>
        <p:pic>
          <p:nvPicPr>
            <p:cNvPr id="16" name="図 15" descr="グラフ, ヒストグラム&#10;&#10;自動的に生成された説明">
              <a:extLst>
                <a:ext uri="{FF2B5EF4-FFF2-40B4-BE49-F238E27FC236}">
                  <a16:creationId xmlns:a16="http://schemas.microsoft.com/office/drawing/2014/main" id="{EC584CF0-83C6-2DB2-C662-969D464BB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5262" y="2063294"/>
              <a:ext cx="3810000" cy="1892300"/>
            </a:xfrm>
            <a:prstGeom prst="rect">
              <a:avLst/>
            </a:prstGeom>
          </p:spPr>
        </p:pic>
        <p:pic>
          <p:nvPicPr>
            <p:cNvPr id="18" name="図 17" descr="グラフ, 折れ線グラフ&#10;&#10;自動的に生成された説明">
              <a:extLst>
                <a:ext uri="{FF2B5EF4-FFF2-40B4-BE49-F238E27FC236}">
                  <a16:creationId xmlns:a16="http://schemas.microsoft.com/office/drawing/2014/main" id="{E793B740-701E-2E6B-8CE8-3A9B0B5A5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55262" y="4033733"/>
              <a:ext cx="3810000" cy="1892300"/>
            </a:xfrm>
            <a:prstGeom prst="rect">
              <a:avLst/>
            </a:prstGeom>
          </p:spPr>
        </p:pic>
        <p:pic>
          <p:nvPicPr>
            <p:cNvPr id="20" name="図 19" descr="グラフィカル ユーザー インターフェイス, グラフ, ヒストグラム&#10;&#10;自動的に生成された説明">
              <a:extLst>
                <a:ext uri="{FF2B5EF4-FFF2-40B4-BE49-F238E27FC236}">
                  <a16:creationId xmlns:a16="http://schemas.microsoft.com/office/drawing/2014/main" id="{055F1C91-AD12-C9FC-9779-B2D2D1F09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004776" y="3997158"/>
              <a:ext cx="3810000" cy="1892300"/>
            </a:xfrm>
            <a:prstGeom prst="rect">
              <a:avLst/>
            </a:prstGeom>
          </p:spPr>
        </p:pic>
        <p:pic>
          <p:nvPicPr>
            <p:cNvPr id="22" name="図 21" descr="グラフ, 折れ線グラフ, ヒストグラム&#10;&#10;自動的に生成された説明">
              <a:extLst>
                <a:ext uri="{FF2B5EF4-FFF2-40B4-BE49-F238E27FC236}">
                  <a16:creationId xmlns:a16="http://schemas.microsoft.com/office/drawing/2014/main" id="{5C32875D-EE40-F8A6-65CB-8D2D2A794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004776" y="2035936"/>
              <a:ext cx="3810000" cy="1892300"/>
            </a:xfrm>
            <a:prstGeom prst="rect">
              <a:avLst/>
            </a:prstGeom>
          </p:spPr>
        </p:pic>
        <p:pic>
          <p:nvPicPr>
            <p:cNvPr id="24" name="図 23" descr="グラフ, ヒストグラム&#10;&#10;自動的に生成された説明">
              <a:extLst>
                <a:ext uri="{FF2B5EF4-FFF2-40B4-BE49-F238E27FC236}">
                  <a16:creationId xmlns:a16="http://schemas.microsoft.com/office/drawing/2014/main" id="{2DBF59AC-CD9D-4A49-8F2D-1FFBD68EC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021915" y="122547"/>
              <a:ext cx="3810000" cy="1892300"/>
            </a:xfrm>
            <a:prstGeom prst="rect">
              <a:avLst/>
            </a:prstGeom>
          </p:spPr>
        </p:pic>
        <p:pic>
          <p:nvPicPr>
            <p:cNvPr id="26" name="図 25" descr="グラフ&#10;&#10;自動的に生成された説明">
              <a:extLst>
                <a:ext uri="{FF2B5EF4-FFF2-40B4-BE49-F238E27FC236}">
                  <a16:creationId xmlns:a16="http://schemas.microsoft.com/office/drawing/2014/main" id="{763BDFA4-B704-11CF-1C23-BF42A71EE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554290" y="118736"/>
              <a:ext cx="3810000" cy="1892300"/>
            </a:xfrm>
            <a:prstGeom prst="rect">
              <a:avLst/>
            </a:prstGeom>
          </p:spPr>
        </p:pic>
        <p:pic>
          <p:nvPicPr>
            <p:cNvPr id="28" name="図 27" descr="グラフ, ヒストグラム&#10;&#10;自動的に生成された説明">
              <a:extLst>
                <a:ext uri="{FF2B5EF4-FFF2-40B4-BE49-F238E27FC236}">
                  <a16:creationId xmlns:a16="http://schemas.microsoft.com/office/drawing/2014/main" id="{89D34F7D-2ED7-4063-31B7-16E8EB674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554290" y="2045497"/>
              <a:ext cx="3810000" cy="1892300"/>
            </a:xfrm>
            <a:prstGeom prst="rect">
              <a:avLst/>
            </a:prstGeom>
          </p:spPr>
        </p:pic>
        <p:pic>
          <p:nvPicPr>
            <p:cNvPr id="30" name="図 29" descr="グラフ, 折れ線グラフ&#10;&#10;自動的に生成された説明">
              <a:extLst>
                <a:ext uri="{FF2B5EF4-FFF2-40B4-BE49-F238E27FC236}">
                  <a16:creationId xmlns:a16="http://schemas.microsoft.com/office/drawing/2014/main" id="{26385C40-0C57-6E30-7383-FBB454CCE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554290" y="3974372"/>
              <a:ext cx="3810000" cy="189230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1162C42-809F-15AB-D1BC-983757EB4AD7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>
                <a:solidFill>
                  <a:schemeClr val="bg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　管理者社員</a:t>
            </a:r>
            <a:r>
              <a:rPr kumimoji="1" lang="en-US" altLang="ja-JP" sz="2800" b="1" dirty="0">
                <a:solidFill>
                  <a:schemeClr val="bg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kumimoji="1" lang="ja-JP" altLang="en-US" sz="2800" b="1">
                <a:solidFill>
                  <a:schemeClr val="bg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測定例</a:t>
            </a: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6346FEEE-0B37-CA9E-9FE2-0D4744916836}"/>
              </a:ext>
            </a:extLst>
          </p:cNvPr>
          <p:cNvSpPr txBox="1"/>
          <p:nvPr/>
        </p:nvSpPr>
        <p:spPr>
          <a:xfrm>
            <a:off x="593619" y="938111"/>
            <a:ext cx="659521" cy="369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8/24</a:t>
            </a:r>
            <a:endParaRPr kumimoji="1" lang="ja-JP" altLang="en-US"/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11CE1C3A-A513-B940-1517-03E7E3BB7AE2}"/>
              </a:ext>
            </a:extLst>
          </p:cNvPr>
          <p:cNvSpPr txBox="1"/>
          <p:nvPr/>
        </p:nvSpPr>
        <p:spPr>
          <a:xfrm>
            <a:off x="4630097" y="1026315"/>
            <a:ext cx="713134" cy="369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8/25</a:t>
            </a:r>
            <a:endParaRPr kumimoji="1" lang="ja-JP" altLang="en-US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ABD86648-BD7A-A76F-D7F7-5CB7E4352905}"/>
              </a:ext>
            </a:extLst>
          </p:cNvPr>
          <p:cNvSpPr txBox="1"/>
          <p:nvPr/>
        </p:nvSpPr>
        <p:spPr>
          <a:xfrm>
            <a:off x="6993108" y="769792"/>
            <a:ext cx="778272" cy="369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9/1</a:t>
            </a:r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09F67BB-C64E-5423-A8A1-DE9520F0B4B3}"/>
              </a:ext>
            </a:extLst>
          </p:cNvPr>
          <p:cNvSpPr txBox="1"/>
          <p:nvPr/>
        </p:nvSpPr>
        <p:spPr>
          <a:xfrm>
            <a:off x="324035" y="5831549"/>
            <a:ext cx="86335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b="1">
                <a:solidFill>
                  <a:srgbClr val="FF000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管理者社員</a:t>
            </a:r>
            <a:r>
              <a:rPr kumimoji="1" lang="ja-JP" altLang="en-US" sz="1800" b="1">
                <a:solidFill>
                  <a:srgbClr val="FF000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：</a:t>
            </a:r>
            <a:endParaRPr kumimoji="1" lang="en-US" altLang="ja-JP" sz="1800" b="1" dirty="0">
              <a:solidFill>
                <a:srgbClr val="FF0000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kumimoji="1" lang="ja-JP" altLang="en-US" b="1">
                <a:solidFill>
                  <a:srgbClr val="FF000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活動量が少ない日、多い日がある。発汗量も多い日、少ない日がある。</a:t>
            </a:r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C33D22E-F6AD-9D11-6796-19C2A0D22A02}"/>
              </a:ext>
            </a:extLst>
          </p:cNvPr>
          <p:cNvSpPr txBox="1"/>
          <p:nvPr/>
        </p:nvSpPr>
        <p:spPr>
          <a:xfrm>
            <a:off x="2292380" y="594392"/>
            <a:ext cx="659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/>
              <a:t>発汗量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FEA8A24-0DED-3389-6C7A-BE2184E8A6EC}"/>
              </a:ext>
            </a:extLst>
          </p:cNvPr>
          <p:cNvSpPr txBox="1"/>
          <p:nvPr/>
        </p:nvSpPr>
        <p:spPr>
          <a:xfrm>
            <a:off x="2347799" y="2284647"/>
            <a:ext cx="659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/>
              <a:t>心拍数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E239719-41EB-387E-1364-B5DA06797309}"/>
              </a:ext>
            </a:extLst>
          </p:cNvPr>
          <p:cNvSpPr txBox="1"/>
          <p:nvPr/>
        </p:nvSpPr>
        <p:spPr>
          <a:xfrm>
            <a:off x="2358553" y="4000428"/>
            <a:ext cx="659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/>
              <a:t>活動量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2029DAD-E634-16AC-E1A7-9789D0AC611C}"/>
              </a:ext>
            </a:extLst>
          </p:cNvPr>
          <p:cNvSpPr txBox="1"/>
          <p:nvPr/>
        </p:nvSpPr>
        <p:spPr>
          <a:xfrm>
            <a:off x="5201834" y="502029"/>
            <a:ext cx="659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/>
              <a:t>発汗量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FCD289D-8AC7-9836-05CE-0A9D38487FF9}"/>
              </a:ext>
            </a:extLst>
          </p:cNvPr>
          <p:cNvSpPr txBox="1"/>
          <p:nvPr/>
        </p:nvSpPr>
        <p:spPr>
          <a:xfrm>
            <a:off x="5257253" y="2192284"/>
            <a:ext cx="659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/>
              <a:t>心拍数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D3E6FD5-6764-1A93-EE98-A3C56E132EB8}"/>
              </a:ext>
            </a:extLst>
          </p:cNvPr>
          <p:cNvSpPr txBox="1"/>
          <p:nvPr/>
        </p:nvSpPr>
        <p:spPr>
          <a:xfrm>
            <a:off x="5268007" y="3908065"/>
            <a:ext cx="659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/>
              <a:t>活動量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465AD9E-C006-A5D0-8E57-FB311D24A1AC}"/>
              </a:ext>
            </a:extLst>
          </p:cNvPr>
          <p:cNvSpPr txBox="1"/>
          <p:nvPr/>
        </p:nvSpPr>
        <p:spPr>
          <a:xfrm>
            <a:off x="8138998" y="492793"/>
            <a:ext cx="659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/>
              <a:t>発汗量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068757B-C4B2-79E8-F236-8814C6942B92}"/>
              </a:ext>
            </a:extLst>
          </p:cNvPr>
          <p:cNvSpPr txBox="1"/>
          <p:nvPr/>
        </p:nvSpPr>
        <p:spPr>
          <a:xfrm>
            <a:off x="8194417" y="2183048"/>
            <a:ext cx="659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/>
              <a:t>心拍数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433D49A-75F6-E681-B8C4-648ECFE329C1}"/>
              </a:ext>
            </a:extLst>
          </p:cNvPr>
          <p:cNvSpPr txBox="1"/>
          <p:nvPr/>
        </p:nvSpPr>
        <p:spPr>
          <a:xfrm>
            <a:off x="8205171" y="3898829"/>
            <a:ext cx="659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/>
              <a:t>活動量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23B99AFD-10EF-549C-72EC-79E2E8496252}"/>
              </a:ext>
            </a:extLst>
          </p:cNvPr>
          <p:cNvSpPr txBox="1"/>
          <p:nvPr/>
        </p:nvSpPr>
        <p:spPr>
          <a:xfrm>
            <a:off x="7493791" y="1890065"/>
            <a:ext cx="1304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>
                <a:solidFill>
                  <a:srgbClr val="FF000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●</a:t>
            </a:r>
            <a:r>
              <a:rPr kumimoji="1" lang="en-US" altLang="ja-JP" sz="1200" dirty="0">
                <a:solidFill>
                  <a:srgbClr val="FF000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:</a:t>
            </a:r>
            <a:r>
              <a:rPr kumimoji="1" lang="ja-JP" altLang="en-US" sz="1200">
                <a:solidFill>
                  <a:srgbClr val="FF000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給水アラート</a:t>
            </a: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9FA99B9-B31E-00C7-768F-0887E0551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Confidential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05673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0C91CFA-A6F3-8A11-8C1D-EEBC32C4F630}"/>
              </a:ext>
            </a:extLst>
          </p:cNvPr>
          <p:cNvSpPr txBox="1"/>
          <p:nvPr/>
        </p:nvSpPr>
        <p:spPr>
          <a:xfrm>
            <a:off x="255233" y="5977990"/>
            <a:ext cx="51905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800" b="1">
                <a:solidFill>
                  <a:srgbClr val="FF000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作業員：</a:t>
            </a:r>
            <a:endParaRPr kumimoji="1" lang="en-US" altLang="ja-JP" sz="1800" b="1" dirty="0">
              <a:solidFill>
                <a:srgbClr val="FF0000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kumimoji="1" lang="ja-JP" altLang="en-US" b="1">
                <a:solidFill>
                  <a:srgbClr val="FF000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常に活動量が高く、発汗量も多い。</a:t>
            </a:r>
            <a:endParaRPr lang="ja-JP" altLang="en-US">
              <a:solidFill>
                <a:srgbClr val="FF0000"/>
              </a:solidFill>
            </a:endParaRPr>
          </a:p>
        </p:txBody>
      </p: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4F52B94A-063D-FA3E-1EEA-FAA01750D3FB}"/>
              </a:ext>
            </a:extLst>
          </p:cNvPr>
          <p:cNvGrpSpPr/>
          <p:nvPr/>
        </p:nvGrpSpPr>
        <p:grpSpPr>
          <a:xfrm>
            <a:off x="0" y="676982"/>
            <a:ext cx="9144000" cy="5242118"/>
            <a:chOff x="6460527" y="1008015"/>
            <a:chExt cx="10772066" cy="5609682"/>
          </a:xfrm>
        </p:grpSpPr>
        <p:pic>
          <p:nvPicPr>
            <p:cNvPr id="5" name="図 4" descr="グラフ, 折れ線グラフ, ヒストグラム&#10;&#10;自動的に生成された説明">
              <a:extLst>
                <a:ext uri="{FF2B5EF4-FFF2-40B4-BE49-F238E27FC236}">
                  <a16:creationId xmlns:a16="http://schemas.microsoft.com/office/drawing/2014/main" id="{17E596E0-3BD5-77E7-D4E1-D04DF7F27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60527" y="2809777"/>
              <a:ext cx="3810000" cy="1892300"/>
            </a:xfrm>
            <a:prstGeom prst="rect">
              <a:avLst/>
            </a:prstGeom>
          </p:spPr>
        </p:pic>
        <p:pic>
          <p:nvPicPr>
            <p:cNvPr id="13" name="図 12" descr="グラフ&#10;&#10;自動的に生成された説明">
              <a:extLst>
                <a:ext uri="{FF2B5EF4-FFF2-40B4-BE49-F238E27FC236}">
                  <a16:creationId xmlns:a16="http://schemas.microsoft.com/office/drawing/2014/main" id="{2D49A0F1-58F3-000C-CCFD-0F359C586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60527" y="1008015"/>
              <a:ext cx="3810000" cy="1892300"/>
            </a:xfrm>
            <a:prstGeom prst="rect">
              <a:avLst/>
            </a:prstGeom>
          </p:spPr>
        </p:pic>
        <p:pic>
          <p:nvPicPr>
            <p:cNvPr id="16" name="図 15" descr="グラフィカル ユーザー インターフェイス, グラフ, 折れ線グラフ&#10;&#10;自動的に生成された説明">
              <a:extLst>
                <a:ext uri="{FF2B5EF4-FFF2-40B4-BE49-F238E27FC236}">
                  <a16:creationId xmlns:a16="http://schemas.microsoft.com/office/drawing/2014/main" id="{F3D1C0E4-636D-CB2A-EEDD-2450E52A3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60527" y="4725397"/>
              <a:ext cx="3810000" cy="1892300"/>
            </a:xfrm>
            <a:prstGeom prst="rect">
              <a:avLst/>
            </a:prstGeom>
          </p:spPr>
        </p:pic>
        <p:pic>
          <p:nvPicPr>
            <p:cNvPr id="27" name="図 26" descr="グラフ, 折れ線グラフ, ヒストグラム&#10;&#10;自動的に生成された説明">
              <a:extLst>
                <a:ext uri="{FF2B5EF4-FFF2-40B4-BE49-F238E27FC236}">
                  <a16:creationId xmlns:a16="http://schemas.microsoft.com/office/drawing/2014/main" id="{66B688ED-834B-E70C-C811-4FD02FD73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41560" y="2852095"/>
              <a:ext cx="3810000" cy="1892300"/>
            </a:xfrm>
            <a:prstGeom prst="rect">
              <a:avLst/>
            </a:prstGeom>
          </p:spPr>
        </p:pic>
        <p:pic>
          <p:nvPicPr>
            <p:cNvPr id="30" name="図 29" descr="グラフ, 折れ線グラフ&#10;&#10;自動的に生成された説明">
              <a:extLst>
                <a:ext uri="{FF2B5EF4-FFF2-40B4-BE49-F238E27FC236}">
                  <a16:creationId xmlns:a16="http://schemas.microsoft.com/office/drawing/2014/main" id="{4234EC03-44EA-EE35-2C00-05E272161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41560" y="4718996"/>
              <a:ext cx="3810000" cy="1892300"/>
            </a:xfrm>
            <a:prstGeom prst="rect">
              <a:avLst/>
            </a:prstGeom>
          </p:spPr>
        </p:pic>
        <p:pic>
          <p:nvPicPr>
            <p:cNvPr id="34" name="図 33" descr="グラフ&#10;&#10;自動的に生成された説明">
              <a:extLst>
                <a:ext uri="{FF2B5EF4-FFF2-40B4-BE49-F238E27FC236}">
                  <a16:creationId xmlns:a16="http://schemas.microsoft.com/office/drawing/2014/main" id="{450B749C-52E7-F81A-6F8F-5E57DA0EF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41560" y="1019854"/>
              <a:ext cx="3810000" cy="1892300"/>
            </a:xfrm>
            <a:prstGeom prst="rect">
              <a:avLst/>
            </a:prstGeom>
          </p:spPr>
        </p:pic>
        <p:pic>
          <p:nvPicPr>
            <p:cNvPr id="38" name="図 37" descr="グラフ, 折れ線グラフ&#10;&#10;自動的に生成された説明">
              <a:extLst>
                <a:ext uri="{FF2B5EF4-FFF2-40B4-BE49-F238E27FC236}">
                  <a16:creationId xmlns:a16="http://schemas.microsoft.com/office/drawing/2014/main" id="{65392B01-BF90-97D6-887E-884B0100F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408922" y="4718996"/>
              <a:ext cx="3810000" cy="1892300"/>
            </a:xfrm>
            <a:prstGeom prst="rect">
              <a:avLst/>
            </a:prstGeom>
          </p:spPr>
        </p:pic>
        <p:pic>
          <p:nvPicPr>
            <p:cNvPr id="40" name="図 39" descr="グラフ, ヒストグラム&#10;&#10;自動的に生成された説明">
              <a:extLst>
                <a:ext uri="{FF2B5EF4-FFF2-40B4-BE49-F238E27FC236}">
                  <a16:creationId xmlns:a16="http://schemas.microsoft.com/office/drawing/2014/main" id="{C5AD73C5-514C-0149-F6F4-B2A431478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422593" y="2869014"/>
              <a:ext cx="3810000" cy="1892300"/>
            </a:xfrm>
            <a:prstGeom prst="rect">
              <a:avLst/>
            </a:prstGeom>
          </p:spPr>
        </p:pic>
        <p:pic>
          <p:nvPicPr>
            <p:cNvPr id="42" name="図 41" descr="グラフ, ヒストグラム&#10;&#10;自動的に生成された説明">
              <a:extLst>
                <a:ext uri="{FF2B5EF4-FFF2-40B4-BE49-F238E27FC236}">
                  <a16:creationId xmlns:a16="http://schemas.microsoft.com/office/drawing/2014/main" id="{4A0BC096-27E2-5F93-A799-414B8E5BD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422593" y="1048363"/>
              <a:ext cx="3810000" cy="1892300"/>
            </a:xfrm>
            <a:prstGeom prst="rect">
              <a:avLst/>
            </a:prstGeom>
          </p:spPr>
        </p:pic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A2CD87B-15D1-18E2-0124-3339DD22E92D}"/>
              </a:ext>
            </a:extLst>
          </p:cNvPr>
          <p:cNvSpPr txBox="1"/>
          <p:nvPr/>
        </p:nvSpPr>
        <p:spPr>
          <a:xfrm>
            <a:off x="2329391" y="859166"/>
            <a:ext cx="426545" cy="3111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9/6</a:t>
            </a:r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27BBC40-87D8-B648-1403-761108BD137F}"/>
              </a:ext>
            </a:extLst>
          </p:cNvPr>
          <p:cNvSpPr txBox="1"/>
          <p:nvPr/>
        </p:nvSpPr>
        <p:spPr>
          <a:xfrm>
            <a:off x="5132622" y="1485333"/>
            <a:ext cx="426545" cy="3111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9/9</a:t>
            </a:r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42FB22F-BDBA-96E6-B2BC-8636EF4C77BB}"/>
              </a:ext>
            </a:extLst>
          </p:cNvPr>
          <p:cNvSpPr txBox="1"/>
          <p:nvPr/>
        </p:nvSpPr>
        <p:spPr>
          <a:xfrm>
            <a:off x="8240039" y="939594"/>
            <a:ext cx="524710" cy="3111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9/23</a:t>
            </a:r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77AC95B-26B4-81AF-6A01-43A70CC7C394}"/>
              </a:ext>
            </a:extLst>
          </p:cNvPr>
          <p:cNvSpPr txBox="1"/>
          <p:nvPr/>
        </p:nvSpPr>
        <p:spPr>
          <a:xfrm>
            <a:off x="2120062" y="576186"/>
            <a:ext cx="659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/>
              <a:t>発汗量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90490AD-EF36-94DF-4DC4-834BE421774D}"/>
              </a:ext>
            </a:extLst>
          </p:cNvPr>
          <p:cNvSpPr txBox="1"/>
          <p:nvPr/>
        </p:nvSpPr>
        <p:spPr>
          <a:xfrm>
            <a:off x="2162243" y="2285051"/>
            <a:ext cx="659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/>
              <a:t>心拍数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5D594B4-502F-2FA1-7DE1-D55C3E97E37C}"/>
              </a:ext>
            </a:extLst>
          </p:cNvPr>
          <p:cNvSpPr txBox="1"/>
          <p:nvPr/>
        </p:nvSpPr>
        <p:spPr>
          <a:xfrm>
            <a:off x="2219477" y="3996248"/>
            <a:ext cx="659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/>
              <a:t>活動量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1C9F2B7-B05F-D06A-6B17-61325EF2E295}"/>
              </a:ext>
            </a:extLst>
          </p:cNvPr>
          <p:cNvSpPr txBox="1"/>
          <p:nvPr/>
        </p:nvSpPr>
        <p:spPr>
          <a:xfrm>
            <a:off x="5115999" y="550417"/>
            <a:ext cx="659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/>
              <a:t>発汗量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9865A5A-DE23-1EB7-5A34-B1F94C40B801}"/>
              </a:ext>
            </a:extLst>
          </p:cNvPr>
          <p:cNvSpPr txBox="1"/>
          <p:nvPr/>
        </p:nvSpPr>
        <p:spPr>
          <a:xfrm>
            <a:off x="5145589" y="2238869"/>
            <a:ext cx="659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/>
              <a:t>心拍数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B5DA1BD-3B04-AFFC-52B6-23861617297D}"/>
              </a:ext>
            </a:extLst>
          </p:cNvPr>
          <p:cNvSpPr txBox="1"/>
          <p:nvPr/>
        </p:nvSpPr>
        <p:spPr>
          <a:xfrm>
            <a:off x="5202989" y="4033912"/>
            <a:ext cx="659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/>
              <a:t>活動量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7774CF7-94BE-F90B-870B-AF53DC44F0C3}"/>
              </a:ext>
            </a:extLst>
          </p:cNvPr>
          <p:cNvSpPr txBox="1"/>
          <p:nvPr/>
        </p:nvSpPr>
        <p:spPr>
          <a:xfrm>
            <a:off x="8105228" y="576186"/>
            <a:ext cx="659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/>
              <a:t>発汗量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6ADC345-6EFB-C1C4-C963-2CEF9A947223}"/>
              </a:ext>
            </a:extLst>
          </p:cNvPr>
          <p:cNvSpPr txBox="1"/>
          <p:nvPr/>
        </p:nvSpPr>
        <p:spPr>
          <a:xfrm>
            <a:off x="8119698" y="2275814"/>
            <a:ext cx="659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/>
              <a:t>心拍数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792EE2B2-7AA9-4F60-7D96-4F25DE9D2539}"/>
              </a:ext>
            </a:extLst>
          </p:cNvPr>
          <p:cNvSpPr txBox="1"/>
          <p:nvPr/>
        </p:nvSpPr>
        <p:spPr>
          <a:xfrm>
            <a:off x="8176932" y="4030043"/>
            <a:ext cx="659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/>
              <a:t>活動量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66A5E165-64A0-A546-F2BA-44A47010EAE4}"/>
              </a:ext>
            </a:extLst>
          </p:cNvPr>
          <p:cNvSpPr txBox="1"/>
          <p:nvPr/>
        </p:nvSpPr>
        <p:spPr>
          <a:xfrm>
            <a:off x="7493791" y="1890065"/>
            <a:ext cx="1304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>
                <a:solidFill>
                  <a:srgbClr val="FF000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●</a:t>
            </a:r>
            <a:r>
              <a:rPr kumimoji="1" lang="en-US" altLang="ja-JP" sz="1200" dirty="0">
                <a:solidFill>
                  <a:srgbClr val="FF000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:</a:t>
            </a:r>
            <a:r>
              <a:rPr kumimoji="1" lang="ja-JP" altLang="en-US" sz="1200">
                <a:solidFill>
                  <a:srgbClr val="FF000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給水アラート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5B5C66D-C6DC-7767-CA41-74CBCFA04C3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>
                <a:solidFill>
                  <a:schemeClr val="bg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　作業員</a:t>
            </a:r>
            <a:r>
              <a:rPr kumimoji="1" lang="en-US" altLang="ja-JP" sz="2800" b="1" dirty="0">
                <a:solidFill>
                  <a:schemeClr val="bg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kumimoji="1" lang="ja-JP" altLang="en-US" sz="2800" b="1">
                <a:solidFill>
                  <a:schemeClr val="bg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測定例</a:t>
            </a: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07888418-FBC0-18C3-C2BD-2DF604192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Confidential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5361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CDED4-7C0B-EDBA-0DD1-744978758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7D90AEB-89A5-D234-7B45-2FB50562F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79018"/>
            <a:ext cx="9144000" cy="3962507"/>
          </a:xfrm>
          <a:prstGeom prst="rect">
            <a:avLst/>
          </a:prstGeom>
        </p:spPr>
      </p:pic>
      <p:sp>
        <p:nvSpPr>
          <p:cNvPr id="4" name="角丸四角形 3">
            <a:extLst>
              <a:ext uri="{FF2B5EF4-FFF2-40B4-BE49-F238E27FC236}">
                <a16:creationId xmlns:a16="http://schemas.microsoft.com/office/drawing/2014/main" id="{13DF0ED7-4CA5-C97E-E44B-30BB3C77B017}"/>
              </a:ext>
            </a:extLst>
          </p:cNvPr>
          <p:cNvSpPr/>
          <p:nvPr/>
        </p:nvSpPr>
        <p:spPr>
          <a:xfrm>
            <a:off x="618836" y="609598"/>
            <a:ext cx="7961745" cy="6040584"/>
          </a:xfrm>
          <a:prstGeom prst="roundRect">
            <a:avLst>
              <a:gd name="adj" fmla="val 9649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CF281A1-5C0A-8623-1D96-D67231D29106}"/>
              </a:ext>
            </a:extLst>
          </p:cNvPr>
          <p:cNvSpPr txBox="1"/>
          <p:nvPr/>
        </p:nvSpPr>
        <p:spPr>
          <a:xfrm>
            <a:off x="785092" y="998400"/>
            <a:ext cx="77954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ea"/>
              <a:buAutoNum type="circleNumDbPlain"/>
            </a:pPr>
            <a:r>
              <a:rPr kumimoji="1" lang="ja-JP" altLang="en-US" sz="2800" b="1">
                <a:latin typeface="Meiryo" panose="020B0604030504040204" pitchFamily="34" charset="-128"/>
                <a:ea typeface="Meiryo" panose="020B0604030504040204" pitchFamily="34" charset="-128"/>
              </a:rPr>
              <a:t>会社概要・現在の事業概要</a:t>
            </a:r>
            <a:endParaRPr kumimoji="1"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457200" indent="-457200">
              <a:buFont typeface="+mj-ea"/>
              <a:buAutoNum type="circleNumDbPlain"/>
            </a:pPr>
            <a:endParaRPr kumimoji="1" lang="en-US" altLang="ja-JP" sz="2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457200" indent="-457200">
              <a:buFont typeface="+mj-ea"/>
              <a:buAutoNum type="circleNumDbPlain"/>
            </a:pPr>
            <a:r>
              <a:rPr kumimoji="1" lang="ja-JP" altLang="en-US" sz="2800" b="1">
                <a:solidFill>
                  <a:schemeClr val="bg1">
                    <a:lumMod val="7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当社の発汗センサ技術</a:t>
            </a:r>
            <a:endParaRPr kumimoji="1" lang="en-US" altLang="ja-JP" sz="2800" b="1" dirty="0">
              <a:solidFill>
                <a:schemeClr val="bg1">
                  <a:lumMod val="7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457200" indent="-457200">
              <a:buFont typeface="+mj-ea"/>
              <a:buAutoNum type="circleNumDbPlain"/>
            </a:pPr>
            <a:endParaRPr kumimoji="1" lang="en-US" altLang="ja-JP" sz="2800" b="1" dirty="0">
              <a:solidFill>
                <a:schemeClr val="bg1">
                  <a:lumMod val="7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457200" indent="-457200">
              <a:buFont typeface="+mj-ea"/>
              <a:buAutoNum type="circleNumDbPlain"/>
            </a:pPr>
            <a:r>
              <a:rPr kumimoji="1" lang="ja-JP" altLang="en-US" sz="2800" b="1">
                <a:solidFill>
                  <a:schemeClr val="bg1">
                    <a:lumMod val="7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身体パフォーマンス管理（脱水・熱中症対策）としての活用</a:t>
            </a:r>
            <a:endParaRPr kumimoji="1" lang="en-US" altLang="ja-JP" sz="2800" b="1" dirty="0">
              <a:solidFill>
                <a:schemeClr val="bg1">
                  <a:lumMod val="7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8AFF460-9B1B-9F29-C5A7-2EF5B4D4CEB7}"/>
              </a:ext>
            </a:extLst>
          </p:cNvPr>
          <p:cNvSpPr txBox="1"/>
          <p:nvPr/>
        </p:nvSpPr>
        <p:spPr>
          <a:xfrm>
            <a:off x="244764" y="283837"/>
            <a:ext cx="1824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ja-JP" sz="2800" b="1" dirty="0">
                <a:latin typeface="Meiryo" panose="020B0604030504040204" pitchFamily="34" charset="-128"/>
                <a:ea typeface="Meiryo" panose="020B0604030504040204" pitchFamily="34" charset="-128"/>
              </a:rPr>
              <a:t>contents</a:t>
            </a:r>
            <a:endParaRPr kumimoji="1" lang="ja-JP" altLang="en-US" sz="28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00778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グラフ, 箱ひげ図&#10;&#10;自動的に生成された説明">
            <a:extLst>
              <a:ext uri="{FF2B5EF4-FFF2-40B4-BE49-F238E27FC236}">
                <a16:creationId xmlns:a16="http://schemas.microsoft.com/office/drawing/2014/main" id="{F8436DAA-4E99-5760-7E42-E440226B7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00" y="175348"/>
            <a:ext cx="8676404" cy="6507303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1162C42-809F-15AB-D1BC-983757EB4AD7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>
                <a:solidFill>
                  <a:schemeClr val="bg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　発汗量測定結果</a:t>
            </a:r>
            <a:r>
              <a:rPr kumimoji="1" lang="en-US" altLang="ja-JP" sz="2800" b="1" dirty="0">
                <a:solidFill>
                  <a:schemeClr val="bg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-</a:t>
            </a:r>
            <a:r>
              <a:rPr kumimoji="1" lang="en-US" altLang="ja-JP" sz="2400" b="1" dirty="0">
                <a:solidFill>
                  <a:schemeClr val="bg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8</a:t>
            </a:r>
            <a:r>
              <a:rPr kumimoji="1" lang="ja-JP" altLang="en-US" sz="2400" b="1">
                <a:solidFill>
                  <a:schemeClr val="bg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時間あたりの発汗量総量</a:t>
            </a:r>
            <a:r>
              <a:rPr kumimoji="1" lang="en-US" altLang="ja-JP" sz="2400" b="1" dirty="0">
                <a:solidFill>
                  <a:schemeClr val="bg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-</a:t>
            </a:r>
            <a:endParaRPr kumimoji="1" lang="ja-JP" altLang="en-US" sz="2400" b="1">
              <a:solidFill>
                <a:schemeClr val="bg1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AB60B11-9347-6DD4-C01D-2DE2C8863B45}"/>
              </a:ext>
            </a:extLst>
          </p:cNvPr>
          <p:cNvSpPr txBox="1"/>
          <p:nvPr/>
        </p:nvSpPr>
        <p:spPr>
          <a:xfrm>
            <a:off x="1450426" y="1588063"/>
            <a:ext cx="15785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chemeClr val="accent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sub1</a:t>
            </a:r>
          </a:p>
          <a:p>
            <a:r>
              <a:rPr kumimoji="1" lang="ja-JP" altLang="en-US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活動量が多い管理者社員</a:t>
            </a:r>
            <a:endParaRPr kumimoji="1" lang="en-US" altLang="ja-JP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kumimoji="1" lang="ja-JP" altLang="en-US" b="1">
                <a:solidFill>
                  <a:srgbClr val="FF000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 発汗比較的多い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B8613F6-84C0-06BC-4C40-514775D8D8FE}"/>
              </a:ext>
            </a:extLst>
          </p:cNvPr>
          <p:cNvSpPr txBox="1"/>
          <p:nvPr/>
        </p:nvSpPr>
        <p:spPr>
          <a:xfrm>
            <a:off x="6161060" y="4748979"/>
            <a:ext cx="180130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7030A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sub4 ,</a:t>
            </a:r>
            <a:r>
              <a:rPr kumimoji="1" lang="en-US" altLang="ja-JP" b="1" dirty="0">
                <a:solidFill>
                  <a:schemeClr val="accent6">
                    <a:lumMod val="7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sub5</a:t>
            </a:r>
          </a:p>
          <a:p>
            <a:r>
              <a:rPr kumimoji="1" lang="ja-JP" altLang="en-US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活動量が多い作業員</a:t>
            </a:r>
            <a:endParaRPr kumimoji="1" lang="en-US" altLang="ja-JP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kumimoji="1" lang="ja-JP" altLang="en-US" b="1">
                <a:solidFill>
                  <a:srgbClr val="FF000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 発汗多い</a:t>
            </a:r>
            <a:endParaRPr kumimoji="1" lang="en-US" altLang="ja-JP" b="1" dirty="0">
              <a:solidFill>
                <a:srgbClr val="FF0000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183677A-C3F3-5586-3CC7-0034D7A88F21}"/>
              </a:ext>
            </a:extLst>
          </p:cNvPr>
          <p:cNvSpPr txBox="1"/>
          <p:nvPr/>
        </p:nvSpPr>
        <p:spPr>
          <a:xfrm>
            <a:off x="2647154" y="2779074"/>
            <a:ext cx="18013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C0000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sub2</a:t>
            </a:r>
          </a:p>
          <a:p>
            <a:r>
              <a:rPr kumimoji="1" lang="ja-JP" altLang="en-US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活動量が少ない管理者社員</a:t>
            </a:r>
            <a:endParaRPr kumimoji="1" lang="en-US" altLang="ja-JP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kumimoji="1" lang="ja-JP" altLang="en-US" b="1">
                <a:solidFill>
                  <a:srgbClr val="FF000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→発汗少ない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3547670-C30D-7EEB-54F8-8C6FCF3D449B}"/>
              </a:ext>
            </a:extLst>
          </p:cNvPr>
          <p:cNvSpPr txBox="1"/>
          <p:nvPr/>
        </p:nvSpPr>
        <p:spPr>
          <a:xfrm>
            <a:off x="3957631" y="1783237"/>
            <a:ext cx="18013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chemeClr val="accent4">
                    <a:lumMod val="7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sub3</a:t>
            </a:r>
            <a:r>
              <a:rPr kumimoji="1" lang="en-US" altLang="ja-JP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,</a:t>
            </a:r>
            <a:endParaRPr kumimoji="1" lang="en-US" altLang="ja-JP" b="1" dirty="0">
              <a:solidFill>
                <a:srgbClr val="7030A0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kumimoji="1" lang="ja-JP" altLang="en-US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活動量が少ない作業員</a:t>
            </a:r>
            <a:endParaRPr kumimoji="1" lang="en-US" altLang="ja-JP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kumimoji="1" lang="ja-JP" altLang="en-US" b="1">
                <a:solidFill>
                  <a:srgbClr val="FF000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→発汗少ない</a:t>
            </a:r>
          </a:p>
        </p:txBody>
      </p:sp>
      <p:sp>
        <p:nvSpPr>
          <p:cNvPr id="3" name="角丸四角形吹き出し 2">
            <a:extLst>
              <a:ext uri="{FF2B5EF4-FFF2-40B4-BE49-F238E27FC236}">
                <a16:creationId xmlns:a16="http://schemas.microsoft.com/office/drawing/2014/main" id="{709D69A4-3CD9-7E84-AFCB-0BE6A3A2B8F2}"/>
              </a:ext>
            </a:extLst>
          </p:cNvPr>
          <p:cNvSpPr/>
          <p:nvPr/>
        </p:nvSpPr>
        <p:spPr>
          <a:xfrm>
            <a:off x="5846158" y="594499"/>
            <a:ext cx="3173565" cy="1349804"/>
          </a:xfrm>
          <a:prstGeom prst="wedgeRoundRectCallout">
            <a:avLst>
              <a:gd name="adj1" fmla="val -55153"/>
              <a:gd name="adj2" fmla="val -12078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000" b="1">
                <a:solidFill>
                  <a:srgbClr val="FF000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作業員は発汗量が多い。</a:t>
            </a:r>
            <a:endParaRPr kumimoji="1" lang="en-US" altLang="ja-JP" sz="2000" b="1" dirty="0">
              <a:solidFill>
                <a:srgbClr val="FF0000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kumimoji="1" lang="ja-JP" altLang="en-US" sz="2000" b="1">
                <a:solidFill>
                  <a:srgbClr val="FF000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被験者間、日間で</a:t>
            </a:r>
            <a:r>
              <a:rPr kumimoji="1" lang="en-US" altLang="ja-JP" sz="2000" b="1" dirty="0">
                <a:solidFill>
                  <a:srgbClr val="FF000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2</a:t>
            </a:r>
            <a:r>
              <a:rPr kumimoji="1" lang="ja-JP" altLang="en-US" sz="2000" b="1">
                <a:solidFill>
                  <a:srgbClr val="FF000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倍以上発汗量が異なることもある。</a:t>
            </a:r>
            <a:endParaRPr kumimoji="1" lang="en-US" altLang="ja-JP" sz="2000" b="1" dirty="0">
              <a:solidFill>
                <a:srgbClr val="FF0000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AA2F506-DEF6-776F-E2D8-A0F8B8F46753}"/>
              </a:ext>
            </a:extLst>
          </p:cNvPr>
          <p:cNvSpPr txBox="1"/>
          <p:nvPr/>
        </p:nvSpPr>
        <p:spPr>
          <a:xfrm rot="16200000">
            <a:off x="-1062002" y="3360794"/>
            <a:ext cx="349366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8</a:t>
            </a:r>
            <a:r>
              <a:rPr kumimoji="1" lang="ja-JP" altLang="en-US" sz="16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時間あたりの発汗量</a:t>
            </a:r>
            <a:r>
              <a:rPr kumimoji="1" lang="en-US" altLang="ja-JP" sz="16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[g]</a:t>
            </a:r>
            <a:endParaRPr kumimoji="1" lang="ja-JP" altLang="en-US" sz="160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915B681-3EA7-2D42-31E2-B19871595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Confidential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4257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グラフ, 箱ひげ図&#10;&#10;自動的に生成された説明">
            <a:extLst>
              <a:ext uri="{FF2B5EF4-FFF2-40B4-BE49-F238E27FC236}">
                <a16:creationId xmlns:a16="http://schemas.microsoft.com/office/drawing/2014/main" id="{4A80DA7D-6DE4-8D68-7CD3-7BCDB8BA5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82" y="261610"/>
            <a:ext cx="8795187" cy="659639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1162C42-809F-15AB-D1BC-983757EB4AD7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>
                <a:solidFill>
                  <a:schemeClr val="bg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　発汗と給水の状況</a:t>
            </a:r>
            <a:r>
              <a:rPr kumimoji="1" lang="en-US" altLang="ja-JP" sz="2800" b="1" dirty="0">
                <a:solidFill>
                  <a:schemeClr val="bg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kumimoji="1" lang="en-US" altLang="ja-JP" sz="2400" b="1" dirty="0">
                <a:solidFill>
                  <a:schemeClr val="bg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-1</a:t>
            </a:r>
            <a:r>
              <a:rPr kumimoji="1" lang="ja-JP" altLang="en-US" sz="2400" b="1">
                <a:solidFill>
                  <a:schemeClr val="bg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日の給水量（アンケート）</a:t>
            </a:r>
            <a:r>
              <a:rPr kumimoji="1" lang="en-US" altLang="ja-JP" sz="2400" b="1" dirty="0">
                <a:solidFill>
                  <a:schemeClr val="bg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-</a:t>
            </a:r>
            <a:endParaRPr kumimoji="1" lang="ja-JP" altLang="en-US" sz="2400" b="1">
              <a:solidFill>
                <a:schemeClr val="bg1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3652C98-36BC-20FF-68C1-7E3CF26780A6}"/>
              </a:ext>
            </a:extLst>
          </p:cNvPr>
          <p:cNvSpPr txBox="1"/>
          <p:nvPr/>
        </p:nvSpPr>
        <p:spPr>
          <a:xfrm rot="16200000">
            <a:off x="-1057670" y="3299325"/>
            <a:ext cx="349366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1</a:t>
            </a:r>
            <a:r>
              <a:rPr kumimoji="1" lang="ja-JP" altLang="en-US" sz="16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日の給水量</a:t>
            </a:r>
            <a:r>
              <a:rPr kumimoji="1" lang="en-US" altLang="ja-JP" sz="16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[ml]</a:t>
            </a:r>
            <a:endParaRPr kumimoji="1" lang="ja-JP" altLang="en-US" sz="160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C5F3618-1A2B-9DA1-1643-940CA418ED9D}"/>
              </a:ext>
            </a:extLst>
          </p:cNvPr>
          <p:cNvSpPr txBox="1"/>
          <p:nvPr/>
        </p:nvSpPr>
        <p:spPr>
          <a:xfrm>
            <a:off x="2498253" y="1839640"/>
            <a:ext cx="18013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chemeClr val="accent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sub1</a:t>
            </a:r>
          </a:p>
          <a:p>
            <a:r>
              <a:rPr kumimoji="1" lang="ja-JP" altLang="en-US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発汗量が多いが、給水量も多い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175F971-07CC-2438-A1E8-257F397C7295}"/>
              </a:ext>
            </a:extLst>
          </p:cNvPr>
          <p:cNvSpPr txBox="1"/>
          <p:nvPr/>
        </p:nvSpPr>
        <p:spPr>
          <a:xfrm>
            <a:off x="5939373" y="1647688"/>
            <a:ext cx="180130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7030A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sub4 ,</a:t>
            </a:r>
            <a:r>
              <a:rPr kumimoji="1" lang="en-US" altLang="ja-JP" b="1" dirty="0">
                <a:solidFill>
                  <a:schemeClr val="accent6">
                    <a:lumMod val="7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sub5</a:t>
            </a:r>
          </a:p>
          <a:p>
            <a:r>
              <a:rPr kumimoji="1" lang="ja-JP" altLang="en-US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発汗量が多く、</a:t>
            </a:r>
            <a:endParaRPr kumimoji="1" lang="en-US" altLang="ja-JP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kumimoji="1" lang="ja-JP" altLang="en-US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給水量は少ない。</a:t>
            </a:r>
            <a:endParaRPr kumimoji="1" lang="en-US" altLang="ja-JP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77B4CCF-8D31-6261-1C1B-2DCAB0BC3183}"/>
              </a:ext>
            </a:extLst>
          </p:cNvPr>
          <p:cNvSpPr txBox="1"/>
          <p:nvPr/>
        </p:nvSpPr>
        <p:spPr>
          <a:xfrm>
            <a:off x="3162897" y="3896597"/>
            <a:ext cx="18013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C0000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sub2,</a:t>
            </a:r>
            <a:r>
              <a:rPr kumimoji="1" lang="en-US" altLang="ja-JP" b="1" dirty="0">
                <a:solidFill>
                  <a:schemeClr val="accent4">
                    <a:lumMod val="7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sub3</a:t>
            </a:r>
            <a:r>
              <a:rPr kumimoji="1" lang="en-US" altLang="ja-JP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,</a:t>
            </a:r>
            <a:endParaRPr kumimoji="1" lang="en-US" altLang="ja-JP" b="1" dirty="0">
              <a:solidFill>
                <a:srgbClr val="C00000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kumimoji="1" lang="ja-JP" altLang="en-US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発汗量が少なく</a:t>
            </a:r>
            <a:endParaRPr kumimoji="1" lang="en-US" altLang="ja-JP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kumimoji="1" lang="ja-JP" altLang="en-US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給水量も少ない。</a:t>
            </a: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DD3E5E5-8C28-5338-8ACB-139541B92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Confidential</a:t>
            </a:r>
            <a:endParaRPr kumimoji="1" lang="ja-JP" altLang="en-US"/>
          </a:p>
        </p:txBody>
      </p:sp>
      <p:sp>
        <p:nvSpPr>
          <p:cNvPr id="5" name="角丸四角形吹き出し 4">
            <a:extLst>
              <a:ext uri="{FF2B5EF4-FFF2-40B4-BE49-F238E27FC236}">
                <a16:creationId xmlns:a16="http://schemas.microsoft.com/office/drawing/2014/main" id="{5CA8B209-F9E7-0607-EF63-6F14F220E513}"/>
              </a:ext>
            </a:extLst>
          </p:cNvPr>
          <p:cNvSpPr/>
          <p:nvPr/>
        </p:nvSpPr>
        <p:spPr>
          <a:xfrm>
            <a:off x="3291841" y="603658"/>
            <a:ext cx="5701552" cy="1053189"/>
          </a:xfrm>
          <a:prstGeom prst="wedgeRoundRectCallout">
            <a:avLst>
              <a:gd name="adj1" fmla="val -4583"/>
              <a:gd name="adj2" fmla="val 65989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000" b="1">
                <a:solidFill>
                  <a:srgbClr val="FF000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作業員は発汗量が多いが、</a:t>
            </a:r>
            <a:endParaRPr kumimoji="1" lang="en-US" altLang="ja-JP" sz="2000" b="1" dirty="0">
              <a:solidFill>
                <a:srgbClr val="FF0000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kumimoji="1" lang="ja-JP" altLang="en-US" sz="2000" b="1">
                <a:solidFill>
                  <a:srgbClr val="FF000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給水量はそれほど多くない。</a:t>
            </a:r>
            <a:endParaRPr kumimoji="1" lang="en-US" altLang="ja-JP" sz="2000" b="1" dirty="0">
              <a:solidFill>
                <a:srgbClr val="FF0000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kumimoji="1" lang="ja-JP" altLang="en-US" sz="2000" b="1">
                <a:solidFill>
                  <a:srgbClr val="FF000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→脱水になりやすく熱中症リスクが高い。</a:t>
            </a:r>
            <a:endParaRPr kumimoji="1" lang="en-US" altLang="ja-JP" sz="2000" b="1" dirty="0">
              <a:solidFill>
                <a:srgbClr val="FF0000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53463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 descr="グラフ, 箱ひげ図&#10;&#10;自動的に生成された説明">
            <a:extLst>
              <a:ext uri="{FF2B5EF4-FFF2-40B4-BE49-F238E27FC236}">
                <a16:creationId xmlns:a16="http://schemas.microsoft.com/office/drawing/2014/main" id="{994BE467-A566-ABA0-CB15-1A6C85AE7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42" y="304800"/>
            <a:ext cx="8737599" cy="65532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84822F7-B4BE-C59A-6AA9-FD845C8C5BB1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kumimoji="1" lang="ja-JP" altLang="en-US" sz="2800" b="1">
                <a:solidFill>
                  <a:schemeClr val="bg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給水アラートの特徴</a:t>
            </a:r>
            <a:r>
              <a:rPr kumimoji="1" lang="en-US" altLang="ja-JP" sz="2800" b="1" dirty="0">
                <a:solidFill>
                  <a:schemeClr val="bg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kumimoji="1" lang="en-US" altLang="ja-JP" sz="2400" b="1" dirty="0">
                <a:solidFill>
                  <a:schemeClr val="bg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-</a:t>
            </a:r>
            <a:r>
              <a:rPr kumimoji="1" lang="ja-JP" altLang="en-US" sz="2400" b="1">
                <a:solidFill>
                  <a:schemeClr val="bg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アラート回数</a:t>
            </a:r>
            <a:r>
              <a:rPr kumimoji="1" lang="en-US" altLang="ja-JP" sz="2400" b="1" dirty="0">
                <a:solidFill>
                  <a:schemeClr val="bg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-</a:t>
            </a:r>
            <a:endParaRPr kumimoji="1" lang="ja-JP" altLang="en-US" sz="2400" b="1">
              <a:solidFill>
                <a:schemeClr val="bg1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683D669-9EA6-1078-FB7A-8B7EFC658C18}"/>
              </a:ext>
            </a:extLst>
          </p:cNvPr>
          <p:cNvSpPr txBox="1"/>
          <p:nvPr/>
        </p:nvSpPr>
        <p:spPr>
          <a:xfrm>
            <a:off x="7186582" y="2519800"/>
            <a:ext cx="780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>
                <a:solidFill>
                  <a:srgbClr val="0070C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👎</a:t>
            </a:r>
            <a:endParaRPr kumimoji="1" lang="ja-JP" altLang="en-US" sz="2000" b="1">
              <a:solidFill>
                <a:schemeClr val="accent2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6220CFC-BF04-1DDD-062B-4DE6CB5AC433}"/>
              </a:ext>
            </a:extLst>
          </p:cNvPr>
          <p:cNvSpPr txBox="1"/>
          <p:nvPr/>
        </p:nvSpPr>
        <p:spPr>
          <a:xfrm>
            <a:off x="1381048" y="2147011"/>
            <a:ext cx="821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>
                <a:solidFill>
                  <a:srgbClr val="0070C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👍</a:t>
            </a:r>
            <a:endParaRPr kumimoji="1" lang="ja-JP" altLang="en-US" b="1">
              <a:solidFill>
                <a:srgbClr val="C00000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21FB65C-3AD4-2C31-49B5-83B08A13D31D}"/>
              </a:ext>
            </a:extLst>
          </p:cNvPr>
          <p:cNvSpPr txBox="1"/>
          <p:nvPr/>
        </p:nvSpPr>
        <p:spPr>
          <a:xfrm>
            <a:off x="3476989" y="2492420"/>
            <a:ext cx="821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>
                <a:solidFill>
                  <a:srgbClr val="0070C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👍</a:t>
            </a:r>
            <a:endParaRPr kumimoji="1" lang="ja-JP" altLang="en-US" b="1">
              <a:solidFill>
                <a:srgbClr val="C00000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84A1F1C-CB0C-C9D1-9A8A-3CC3D4947D99}"/>
              </a:ext>
            </a:extLst>
          </p:cNvPr>
          <p:cNvSpPr txBox="1"/>
          <p:nvPr/>
        </p:nvSpPr>
        <p:spPr>
          <a:xfrm rot="16200000">
            <a:off x="-926089" y="3290500"/>
            <a:ext cx="349366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8</a:t>
            </a:r>
            <a:r>
              <a:rPr kumimoji="1" lang="ja-JP" altLang="en-US" sz="12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時間あたりの給水アラート回数</a:t>
            </a:r>
            <a:r>
              <a:rPr kumimoji="1" lang="en-US" altLang="ja-JP" sz="12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[g]</a:t>
            </a:r>
            <a:endParaRPr kumimoji="1" lang="ja-JP" altLang="en-US" sz="120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C25BFEF-CD6A-6509-1359-CD3F4D4497C2}"/>
              </a:ext>
            </a:extLst>
          </p:cNvPr>
          <p:cNvSpPr txBox="1"/>
          <p:nvPr/>
        </p:nvSpPr>
        <p:spPr>
          <a:xfrm>
            <a:off x="1259526" y="2621036"/>
            <a:ext cx="18013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chemeClr val="accent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sub1</a:t>
            </a:r>
          </a:p>
          <a:p>
            <a:r>
              <a:rPr kumimoji="1" lang="ja-JP" altLang="en-US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発汗量が多いが、給水量も多い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CC0FDEA-CA60-E893-3C37-BADFC33C9BD7}"/>
              </a:ext>
            </a:extLst>
          </p:cNvPr>
          <p:cNvSpPr txBox="1"/>
          <p:nvPr/>
        </p:nvSpPr>
        <p:spPr>
          <a:xfrm>
            <a:off x="6967745" y="3166293"/>
            <a:ext cx="180130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7030A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sub4 ,</a:t>
            </a:r>
            <a:r>
              <a:rPr kumimoji="1" lang="en-US" altLang="ja-JP" b="1" dirty="0">
                <a:solidFill>
                  <a:schemeClr val="accent6">
                    <a:lumMod val="7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sub5</a:t>
            </a:r>
          </a:p>
          <a:p>
            <a:r>
              <a:rPr kumimoji="1" lang="ja-JP" altLang="en-US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発汗量が多く、</a:t>
            </a:r>
            <a:endParaRPr kumimoji="1" lang="en-US" altLang="ja-JP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kumimoji="1" lang="ja-JP" altLang="en-US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給水量は少ない。</a:t>
            </a:r>
            <a:endParaRPr kumimoji="1" lang="en-US" altLang="ja-JP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67A45EC-8151-F4AC-EE48-46C37F24D28F}"/>
              </a:ext>
            </a:extLst>
          </p:cNvPr>
          <p:cNvSpPr txBox="1"/>
          <p:nvPr/>
        </p:nvSpPr>
        <p:spPr>
          <a:xfrm>
            <a:off x="3361116" y="3083800"/>
            <a:ext cx="18013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C0000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sub2,</a:t>
            </a:r>
            <a:r>
              <a:rPr kumimoji="1" lang="en-US" altLang="ja-JP" b="1" dirty="0">
                <a:solidFill>
                  <a:schemeClr val="accent4">
                    <a:lumMod val="7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sub3</a:t>
            </a:r>
            <a:r>
              <a:rPr kumimoji="1" lang="en-US" altLang="ja-JP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,</a:t>
            </a:r>
            <a:endParaRPr kumimoji="1" lang="en-US" altLang="ja-JP" b="1" dirty="0">
              <a:solidFill>
                <a:srgbClr val="C00000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kumimoji="1" lang="ja-JP" altLang="en-US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発汗量が少なく</a:t>
            </a:r>
            <a:endParaRPr kumimoji="1" lang="en-US" altLang="ja-JP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kumimoji="1" lang="ja-JP" altLang="en-US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給水量も少ない。</a:t>
            </a: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CD4DE74-111F-EB59-84BD-E9F1A2AAC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Confidential</a:t>
            </a:r>
            <a:endParaRPr kumimoji="1" lang="ja-JP" altLang="en-US"/>
          </a:p>
        </p:txBody>
      </p:sp>
      <p:sp>
        <p:nvSpPr>
          <p:cNvPr id="13" name="角丸四角形吹き出し 12">
            <a:extLst>
              <a:ext uri="{FF2B5EF4-FFF2-40B4-BE49-F238E27FC236}">
                <a16:creationId xmlns:a16="http://schemas.microsoft.com/office/drawing/2014/main" id="{6E257108-B5C2-C8EF-865F-F426331C52AC}"/>
              </a:ext>
            </a:extLst>
          </p:cNvPr>
          <p:cNvSpPr/>
          <p:nvPr/>
        </p:nvSpPr>
        <p:spPr>
          <a:xfrm>
            <a:off x="682244" y="666284"/>
            <a:ext cx="5216283" cy="1091692"/>
          </a:xfrm>
          <a:prstGeom prst="wedgeRoundRectCallout">
            <a:avLst>
              <a:gd name="adj1" fmla="val 54860"/>
              <a:gd name="adj2" fmla="val 14613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000" b="1">
                <a:solidFill>
                  <a:srgbClr val="FF000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水分不足が疑われる被験者は、アラート回数が多い。</a:t>
            </a:r>
            <a:endParaRPr kumimoji="1" lang="en-US" altLang="ja-JP" sz="2000" b="1" dirty="0">
              <a:solidFill>
                <a:srgbClr val="FF0000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kumimoji="1" lang="ja-JP" altLang="en-US" sz="2000" b="1">
                <a:solidFill>
                  <a:srgbClr val="FF000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→ アラートに従い水分補給を意識すべき！</a:t>
            </a:r>
            <a:endParaRPr kumimoji="1" lang="en-US" altLang="ja-JP" sz="2000" b="1" dirty="0">
              <a:solidFill>
                <a:srgbClr val="FF0000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66862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F2377-BF1B-D8AA-5579-1123D4A69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204790-925B-2E19-6B47-E20239E80A47}"/>
              </a:ext>
            </a:extLst>
          </p:cNvPr>
          <p:cNvSpPr/>
          <p:nvPr/>
        </p:nvSpPr>
        <p:spPr>
          <a:xfrm>
            <a:off x="0" y="8965"/>
            <a:ext cx="9144000" cy="558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サブタイトル 2">
            <a:extLst>
              <a:ext uri="{FF2B5EF4-FFF2-40B4-BE49-F238E27FC236}">
                <a16:creationId xmlns:a16="http://schemas.microsoft.com/office/drawing/2014/main" id="{20046B6F-A39F-80CA-DC94-6E2524AF6FCB}"/>
              </a:ext>
            </a:extLst>
          </p:cNvPr>
          <p:cNvSpPr txBox="1">
            <a:spLocks/>
          </p:cNvSpPr>
          <p:nvPr/>
        </p:nvSpPr>
        <p:spPr>
          <a:xfrm>
            <a:off x="145228" y="127112"/>
            <a:ext cx="8958525" cy="3045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Hiragino Kaku Gothic Pro W6" charset="-128"/>
              </a:rPr>
              <a:t>ロイター通信の取材を受けました。</a:t>
            </a:r>
            <a:endParaRPr lang="ja-JP" altLang="en-US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Hiragino Kaku Gothic Pro W6" charset="-128"/>
            </a:endParaRPr>
          </a:p>
        </p:txBody>
      </p:sp>
      <p:pic>
        <p:nvPicPr>
          <p:cNvPr id="4" name="図 3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53FD68A5-2254-EA9D-963B-FBF8CF5C5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51" y="848056"/>
            <a:ext cx="8011236" cy="5885534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1ECEC5F-60F2-2996-5E96-20822E1EBD49}"/>
              </a:ext>
            </a:extLst>
          </p:cNvPr>
          <p:cNvSpPr/>
          <p:nvPr/>
        </p:nvSpPr>
        <p:spPr>
          <a:xfrm>
            <a:off x="76202" y="2715209"/>
            <a:ext cx="6865774" cy="2279702"/>
          </a:xfrm>
          <a:prstGeom prst="rect">
            <a:avLst/>
          </a:prstGeom>
          <a:solidFill>
            <a:srgbClr val="FFFFFF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800" b="1">
                <a:solidFill>
                  <a:schemeClr val="tx1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鹿島建設様</a:t>
            </a:r>
            <a:r>
              <a:rPr kumimoji="1" lang="ja-JP" altLang="en-US" b="1">
                <a:solidFill>
                  <a:schemeClr val="tx1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のご協力をいただきました！</a:t>
            </a:r>
            <a:endParaRPr kumimoji="1" lang="en" altLang="ja-JP" b="1" dirty="0">
              <a:solidFill>
                <a:schemeClr val="tx1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endParaRPr kumimoji="1" lang="en-US" altLang="ja-JP" b="1" dirty="0">
              <a:solidFill>
                <a:schemeClr val="tx1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r>
              <a:rPr kumimoji="1" lang="ja-JP" altLang="en-US" b="1">
                <a:solidFill>
                  <a:schemeClr val="tx1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・ロイター通信：</a:t>
            </a:r>
            <a:r>
              <a:rPr kumimoji="1" lang="en" altLang="ja-JP" b="1" dirty="0">
                <a:solidFill>
                  <a:schemeClr val="tx1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  <a:hlinkClick r:id="rId4"/>
              </a:rPr>
              <a:t>https://www.youtube.com/watch?v=rPlbYkHWSmk</a:t>
            </a:r>
            <a:endParaRPr kumimoji="1" lang="en" altLang="ja-JP" b="1" dirty="0">
              <a:solidFill>
                <a:schemeClr val="tx1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endParaRPr kumimoji="1" lang="en-US" altLang="ja-JP" b="1" dirty="0">
              <a:solidFill>
                <a:schemeClr val="tx1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r>
              <a:rPr kumimoji="1" lang="ja-JP" altLang="en-US" b="1">
                <a:solidFill>
                  <a:schemeClr val="tx1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・大愛新聞</a:t>
            </a:r>
            <a:r>
              <a:rPr kumimoji="1" lang="en-US" altLang="ja-JP" b="1" dirty="0">
                <a:solidFill>
                  <a:schemeClr val="tx1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(</a:t>
            </a:r>
            <a:r>
              <a:rPr kumimoji="1" lang="ja-JP" altLang="en-US" b="1">
                <a:solidFill>
                  <a:schemeClr val="tx1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台湾</a:t>
            </a:r>
            <a:r>
              <a:rPr kumimoji="1" lang="en-US" altLang="ja-JP" b="1" dirty="0">
                <a:solidFill>
                  <a:schemeClr val="tx1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)</a:t>
            </a:r>
            <a:r>
              <a:rPr kumimoji="1" lang="ja-JP" altLang="en-US" b="1">
                <a:solidFill>
                  <a:schemeClr val="tx1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：</a:t>
            </a:r>
            <a:endParaRPr kumimoji="1" lang="en-US" altLang="ja-JP" b="1" dirty="0">
              <a:solidFill>
                <a:schemeClr val="tx1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r>
              <a:rPr kumimoji="1" lang="en" altLang="ja-JP" b="1" dirty="0">
                <a:solidFill>
                  <a:schemeClr val="tx1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  <a:hlinkClick r:id="rId5"/>
              </a:rPr>
              <a:t>https://www.youtube.com/watch?v=AmyYVQEodWU</a:t>
            </a:r>
            <a:endParaRPr kumimoji="1" lang="en" altLang="ja-JP" b="1" dirty="0">
              <a:solidFill>
                <a:schemeClr val="tx1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4806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43FA8-42D6-C0CC-1C26-1158D9585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92AFF88-BCF2-FDDD-E8E6-5DA6261E14E5}"/>
              </a:ext>
            </a:extLst>
          </p:cNvPr>
          <p:cNvSpPr/>
          <p:nvPr/>
        </p:nvSpPr>
        <p:spPr>
          <a:xfrm>
            <a:off x="0" y="8965"/>
            <a:ext cx="9144000" cy="558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8" name="図 87">
            <a:extLst>
              <a:ext uri="{FF2B5EF4-FFF2-40B4-BE49-F238E27FC236}">
                <a16:creationId xmlns:a16="http://schemas.microsoft.com/office/drawing/2014/main" id="{4EC803FD-DCAF-726E-E271-231AB153A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9018"/>
            <a:ext cx="9053870" cy="3962507"/>
          </a:xfrm>
          <a:prstGeom prst="rect">
            <a:avLst/>
          </a:prstGeom>
        </p:spPr>
      </p:pic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FDDB596B-74A4-FAD2-7D2E-932909B5110D}"/>
              </a:ext>
            </a:extLst>
          </p:cNvPr>
          <p:cNvSpPr/>
          <p:nvPr/>
        </p:nvSpPr>
        <p:spPr>
          <a:xfrm>
            <a:off x="900569" y="1041669"/>
            <a:ext cx="7383460" cy="4947149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03336E10-A702-773E-E261-D2E9576C0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569" y="3680287"/>
            <a:ext cx="1175552" cy="1897677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79B0208-E8C4-647B-24E0-8E593BC314EB}"/>
              </a:ext>
            </a:extLst>
          </p:cNvPr>
          <p:cNvSpPr txBox="1"/>
          <p:nvPr/>
        </p:nvSpPr>
        <p:spPr>
          <a:xfrm>
            <a:off x="2708625" y="4626753"/>
            <a:ext cx="53973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●発汗機能の異常検知</a:t>
            </a:r>
            <a:endParaRPr kumimoji="1"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kumimoji="1"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・糖尿病性神経疾患や難病</a:t>
            </a:r>
            <a:endParaRPr kumimoji="1"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kumimoji="1"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　となる発汗障害の早期発見</a:t>
            </a:r>
            <a:endParaRPr kumimoji="1"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AB1DD1E-BD92-71A8-F942-CC54F26F90D1}"/>
              </a:ext>
            </a:extLst>
          </p:cNvPr>
          <p:cNvSpPr txBox="1"/>
          <p:nvPr/>
        </p:nvSpPr>
        <p:spPr>
          <a:xfrm>
            <a:off x="2708625" y="3664159"/>
            <a:ext cx="25763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>
                <a:solidFill>
                  <a:srgbClr val="0070C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汗をかけない</a:t>
            </a:r>
            <a:r>
              <a:rPr kumimoji="1" lang="en-US" altLang="ja-JP" sz="2400" b="1" dirty="0">
                <a:solidFill>
                  <a:srgbClr val="0070C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!</a:t>
            </a:r>
          </a:p>
          <a:p>
            <a:r>
              <a:rPr kumimoji="1" lang="ja-JP" altLang="en-US" sz="2400" b="1">
                <a:solidFill>
                  <a:srgbClr val="0070C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熱中症リスク大</a:t>
            </a:r>
            <a:r>
              <a:rPr kumimoji="1" lang="en-US" altLang="ja-JP" sz="2400" b="1" dirty="0">
                <a:solidFill>
                  <a:srgbClr val="0070C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!!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DD5C242-7C3F-642F-EC03-831AC41C8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569" y="981381"/>
            <a:ext cx="1393869" cy="2183168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29539DA-5A58-210B-D57A-7B2479C5303B}"/>
              </a:ext>
            </a:extLst>
          </p:cNvPr>
          <p:cNvSpPr txBox="1"/>
          <p:nvPr/>
        </p:nvSpPr>
        <p:spPr>
          <a:xfrm>
            <a:off x="2639861" y="2369984"/>
            <a:ext cx="5948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●水分補給を促し、脱水防止</a:t>
            </a:r>
            <a:endParaRPr kumimoji="1"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kumimoji="1"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●熱中症リスク増大を知らせるアラート</a:t>
            </a:r>
            <a:endParaRPr kumimoji="1"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AA5DD610-1396-148D-45E0-D652F42F19E8}"/>
              </a:ext>
            </a:extLst>
          </p:cNvPr>
          <p:cNvSpPr txBox="1"/>
          <p:nvPr/>
        </p:nvSpPr>
        <p:spPr>
          <a:xfrm>
            <a:off x="2708625" y="1038058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>
                <a:solidFill>
                  <a:srgbClr val="0070C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発汗は脱水の原因</a:t>
            </a:r>
            <a:r>
              <a:rPr kumimoji="1" lang="en-US" altLang="ja-JP" sz="2400" b="1" dirty="0">
                <a:solidFill>
                  <a:srgbClr val="0070C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!</a:t>
            </a:r>
          </a:p>
          <a:p>
            <a:r>
              <a:rPr kumimoji="1" lang="ja-JP" altLang="en-US" sz="2400" b="1">
                <a:solidFill>
                  <a:srgbClr val="0070C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脱水により熱中症の重症化、</a:t>
            </a:r>
            <a:endParaRPr kumimoji="1" lang="en-US" altLang="ja-JP" sz="2400" b="1" dirty="0">
              <a:solidFill>
                <a:srgbClr val="0070C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kumimoji="1" lang="ja-JP" altLang="en-US" sz="2400" b="1">
                <a:solidFill>
                  <a:srgbClr val="0070C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運動パフォーマンス低下</a:t>
            </a:r>
            <a:endParaRPr kumimoji="1" lang="en-US" altLang="ja-JP" sz="2400" b="1" dirty="0">
              <a:solidFill>
                <a:srgbClr val="0070C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2" name="サブタイトル 2">
            <a:extLst>
              <a:ext uri="{FF2B5EF4-FFF2-40B4-BE49-F238E27FC236}">
                <a16:creationId xmlns:a16="http://schemas.microsoft.com/office/drawing/2014/main" id="{0E1443BA-CE89-185B-DCFE-964826072D01}"/>
              </a:ext>
            </a:extLst>
          </p:cNvPr>
          <p:cNvSpPr txBox="1">
            <a:spLocks/>
          </p:cNvSpPr>
          <p:nvPr/>
        </p:nvSpPr>
        <p:spPr>
          <a:xfrm>
            <a:off x="230223" y="59937"/>
            <a:ext cx="8053806" cy="5689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Hiragino Kaku Gothic Pro W6" charset="-128"/>
              </a:rPr>
              <a:t>医療的視点</a:t>
            </a:r>
            <a:r>
              <a:rPr lang="en-US" altLang="ja-JP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Hiragino Kaku Gothic Pro W6" charset="-128"/>
              </a:rPr>
              <a:t>(</a:t>
            </a:r>
            <a:r>
              <a:rPr lang="ja-JP" altLang="en-US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Hiragino Kaku Gothic Pro W6" charset="-128"/>
              </a:rPr>
              <a:t>疾病対策対策</a:t>
            </a:r>
            <a:r>
              <a:rPr lang="en-US" altLang="ja-JP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Hiragino Kaku Gothic Pro W6" charset="-128"/>
              </a:rPr>
              <a:t>)</a:t>
            </a:r>
            <a:r>
              <a:rPr lang="ja-JP" altLang="en-US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Hiragino Kaku Gothic Pro W6" charset="-128"/>
              </a:rPr>
              <a:t>を加えた熱中症対策デバイス</a:t>
            </a:r>
            <a:endParaRPr lang="ja-JP" altLang="en-US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Hiragino Kaku Gothic Pro W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24235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F9DD3-A9F1-83AA-0A4E-FF6747F65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5851058D-D225-2922-1299-02B10D3B53CC}"/>
              </a:ext>
            </a:extLst>
          </p:cNvPr>
          <p:cNvSpPr/>
          <p:nvPr/>
        </p:nvSpPr>
        <p:spPr>
          <a:xfrm>
            <a:off x="0" y="0"/>
            <a:ext cx="9144000" cy="7094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サブタイトル 2">
            <a:extLst>
              <a:ext uri="{FF2B5EF4-FFF2-40B4-BE49-F238E27FC236}">
                <a16:creationId xmlns:a16="http://schemas.microsoft.com/office/drawing/2014/main" id="{6B76B581-3020-3795-B959-8D506649F184}"/>
              </a:ext>
            </a:extLst>
          </p:cNvPr>
          <p:cNvSpPr txBox="1">
            <a:spLocks/>
          </p:cNvSpPr>
          <p:nvPr/>
        </p:nvSpPr>
        <p:spPr>
          <a:xfrm>
            <a:off x="230223" y="120225"/>
            <a:ext cx="8053806" cy="5689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Hiragino Kaku Gothic Pro W6" charset="-128"/>
              </a:rPr>
              <a:t>本研究開発に関し、ご支援いただいた事業</a:t>
            </a:r>
            <a:endParaRPr lang="ja-JP" altLang="en-US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Hiragino Kaku Gothic Pro W6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2F7CFB-1A7C-8173-C44E-47948ED340D9}"/>
              </a:ext>
            </a:extLst>
          </p:cNvPr>
          <p:cNvSpPr txBox="1"/>
          <p:nvPr/>
        </p:nvSpPr>
        <p:spPr>
          <a:xfrm>
            <a:off x="411983" y="1224470"/>
            <a:ext cx="8360228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●</a:t>
            </a:r>
            <a:r>
              <a:rPr kumimoji="1" lang="en-US" altLang="ja-JP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kumimoji="1"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令和</a:t>
            </a:r>
            <a:r>
              <a:rPr kumimoji="1" lang="en-US" altLang="ja-JP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3〜5</a:t>
            </a:r>
            <a:r>
              <a:rPr kumimoji="1"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年度成長型中小企業等研究支援事業　</a:t>
            </a:r>
            <a:endParaRPr kumimoji="1"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　</a:t>
            </a:r>
            <a:r>
              <a:rPr kumimoji="1" lang="en-US" altLang="ja-JP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Go-Tech</a:t>
            </a:r>
            <a:r>
              <a:rPr kumimoji="1"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事業（旧：戦略的基盤技術高度化支援事業）</a:t>
            </a:r>
            <a:endParaRPr kumimoji="1"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● 令和</a:t>
            </a:r>
            <a:r>
              <a:rPr kumimoji="1" lang="en-US" altLang="ja-JP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6</a:t>
            </a:r>
            <a:r>
              <a:rPr kumimoji="1"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年度上田市プラットフォーム事業</a:t>
            </a:r>
            <a:endParaRPr kumimoji="1"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●</a:t>
            </a:r>
            <a:r>
              <a:rPr kumimoji="1" lang="en-US" altLang="ja-JP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kumimoji="1"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令和</a:t>
            </a:r>
            <a:r>
              <a:rPr kumimoji="1" lang="en-US" altLang="ja-JP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6</a:t>
            </a:r>
            <a:r>
              <a:rPr kumimoji="1"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年度上田市新技術等開発事業補助金</a:t>
            </a:r>
            <a:endParaRPr kumimoji="1"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5793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0" y="1"/>
            <a:ext cx="9144000" cy="558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145229" y="127112"/>
            <a:ext cx="5072230" cy="3045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2000">
                <a:solidFill>
                  <a:schemeClr val="bg1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会社概要</a:t>
            </a:r>
            <a:endParaRPr lang="ja-JP" altLang="en-US" sz="2000" dirty="0">
              <a:solidFill>
                <a:schemeClr val="bg1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83829" y="548788"/>
            <a:ext cx="1481539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0070C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商号</a:t>
            </a:r>
            <a:r>
              <a:rPr lang="ja-JP" altLang="en-US" sz="2400" dirty="0">
                <a:solidFill>
                  <a:srgbClr val="0070C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　</a:t>
            </a:r>
            <a:r>
              <a:rPr lang="ja-JP" altLang="en-US" sz="2400">
                <a:solidFill>
                  <a:srgbClr val="0070C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　</a:t>
            </a:r>
          </a:p>
          <a:p>
            <a:r>
              <a:rPr lang="en-US" altLang="ja-JP" sz="1100" dirty="0">
                <a:solidFill>
                  <a:srgbClr val="0070C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 </a:t>
            </a:r>
          </a:p>
          <a:p>
            <a:r>
              <a:rPr lang="ja-JP" altLang="en-US" sz="2400">
                <a:solidFill>
                  <a:srgbClr val="0070C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資本金</a:t>
            </a:r>
            <a:endParaRPr lang="en-US" altLang="ja-JP" sz="2400" dirty="0">
              <a:solidFill>
                <a:srgbClr val="0070C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en-US" altLang="ja-JP" sz="1100" dirty="0">
                <a:solidFill>
                  <a:srgbClr val="0070C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</a:t>
            </a:r>
          </a:p>
          <a:p>
            <a:r>
              <a:rPr lang="ja-JP" altLang="en-US" sz="2400">
                <a:solidFill>
                  <a:srgbClr val="0070C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所在地</a:t>
            </a:r>
            <a:endParaRPr lang="en-US" altLang="ja-JP" sz="2400" dirty="0">
              <a:solidFill>
                <a:srgbClr val="0070C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endParaRPr lang="en-US" altLang="ja-JP" sz="2400" dirty="0">
              <a:solidFill>
                <a:srgbClr val="0070C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endParaRPr lang="en-US" altLang="ja-JP" sz="2400" dirty="0">
              <a:solidFill>
                <a:srgbClr val="0070C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en-US" altLang="ja-JP" sz="1600" dirty="0">
                <a:solidFill>
                  <a:srgbClr val="0070C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</a:t>
            </a:r>
            <a:r>
              <a:rPr lang="ja-JP" altLang="en-US" sz="1600">
                <a:solidFill>
                  <a:srgbClr val="0070C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</a:t>
            </a:r>
            <a:endParaRPr lang="en-US" altLang="ja-JP" sz="1600" dirty="0">
              <a:solidFill>
                <a:srgbClr val="0070C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ja-JP" altLang="en-US" sz="2400">
                <a:solidFill>
                  <a:srgbClr val="0070C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代表者</a:t>
            </a:r>
            <a:endParaRPr lang="en-US" altLang="ja-JP" sz="2400" dirty="0">
              <a:solidFill>
                <a:srgbClr val="0070C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endParaRPr lang="en-US" altLang="ja-JP" sz="1600" dirty="0">
              <a:solidFill>
                <a:srgbClr val="0070C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endParaRPr lang="en-US" altLang="ja-JP" sz="1600" dirty="0">
              <a:solidFill>
                <a:srgbClr val="0070C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ja-JP" altLang="en-US" sz="2400">
                <a:solidFill>
                  <a:srgbClr val="0070C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顧問</a:t>
            </a:r>
            <a:endParaRPr lang="en-US" altLang="ja-JP" sz="2400" dirty="0">
              <a:solidFill>
                <a:srgbClr val="0070C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endParaRPr lang="en-US" altLang="ja-JP" sz="2400" dirty="0">
              <a:solidFill>
                <a:srgbClr val="0070C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endParaRPr lang="en-US" altLang="ja-JP" sz="2400" dirty="0">
              <a:solidFill>
                <a:srgbClr val="0070C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endParaRPr lang="en-US" altLang="ja-JP" sz="1400" dirty="0">
              <a:solidFill>
                <a:srgbClr val="0070C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ja-JP" altLang="en-US" sz="1400">
                <a:solidFill>
                  <a:srgbClr val="0070C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　</a:t>
            </a:r>
            <a:endParaRPr lang="en-US" altLang="ja-JP" sz="1400" dirty="0">
              <a:solidFill>
                <a:srgbClr val="0070C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endParaRPr lang="en-US" altLang="ja-JP" sz="1400" dirty="0">
              <a:solidFill>
                <a:srgbClr val="0070C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ja-JP" altLang="en-US" sz="2400">
                <a:solidFill>
                  <a:srgbClr val="0070C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許認可</a:t>
            </a:r>
            <a:endParaRPr lang="ja-JP" altLang="en-US" sz="2400" dirty="0">
              <a:solidFill>
                <a:srgbClr val="0070C0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476901" y="532460"/>
            <a:ext cx="7509251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株式会社　スキノス　（</a:t>
            </a:r>
            <a:r>
              <a:rPr lang="en-US" altLang="ja-JP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SKINOS Co., Ltd.</a:t>
            </a:r>
            <a:r>
              <a:rPr lang="ja-JP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）　</a:t>
            </a:r>
          </a:p>
          <a:p>
            <a:r>
              <a:rPr lang="en-US" altLang="ja-JP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</a:t>
            </a:r>
          </a:p>
          <a:p>
            <a:r>
              <a:rPr lang="en-US" altLang="ja-JP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4,425</a:t>
            </a:r>
            <a:r>
              <a:rPr lang="ja-JP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万円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en-US" altLang="ja-JP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</a:t>
            </a:r>
          </a:p>
          <a:p>
            <a:r>
              <a:rPr lang="ja-JP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〒</a:t>
            </a:r>
            <a:r>
              <a:rPr lang="en-US" altLang="ja-JP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386-0017  </a:t>
            </a:r>
            <a:r>
              <a:rPr lang="ja-JP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長野県上田市踏入二丁目</a:t>
            </a:r>
            <a:r>
              <a:rPr lang="en-US" altLang="ja-JP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16</a:t>
            </a:r>
            <a:r>
              <a:rPr lang="ja-JP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番</a:t>
            </a:r>
            <a:r>
              <a:rPr lang="en-US" altLang="ja-JP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24</a:t>
            </a:r>
            <a:r>
              <a:rPr lang="ja-JP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号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ja-JP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信州大学オープンベンチャー・イノベーションセンター</a:t>
            </a:r>
            <a:r>
              <a:rPr lang="en-US" altLang="ja-JP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107</a:t>
            </a:r>
            <a:r>
              <a:rPr lang="ja-JP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号室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en-US" altLang="ja-JP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</a:t>
            </a:r>
            <a:r>
              <a:rPr lang="ja-JP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</a:t>
            </a:r>
            <a:endParaRPr lang="en-US" altLang="ja-JP" sz="1600" dirty="0">
              <a:solidFill>
                <a:schemeClr val="tx1">
                  <a:lumMod val="75000"/>
                  <a:lumOff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ja-JP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百瀬　英哉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ja-JP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代表取締役</a:t>
            </a:r>
            <a:r>
              <a:rPr lang="en-US" altLang="ja-JP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,</a:t>
            </a:r>
            <a:r>
              <a:rPr lang="ja-JP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医学博士</a:t>
            </a:r>
            <a:endParaRPr lang="en-US" altLang="ja-JP" sz="1600" dirty="0">
              <a:solidFill>
                <a:schemeClr val="tx1">
                  <a:lumMod val="75000"/>
                  <a:lumOff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ja-JP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　 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ja-JP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大橋　俊夫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ja-JP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信州大学医学部メディカル・</a:t>
            </a:r>
            <a:endParaRPr lang="en-US" altLang="ja-JP" sz="1600" dirty="0">
              <a:solidFill>
                <a:schemeClr val="tx1">
                  <a:lumMod val="75000"/>
                  <a:lumOff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ja-JP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ヘルスイノベーション講座</a:t>
            </a:r>
            <a:r>
              <a:rPr lang="ja-JP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　</a:t>
            </a:r>
            <a:r>
              <a:rPr lang="ja-JP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特任教授</a:t>
            </a:r>
            <a:endParaRPr lang="en-US" altLang="ja-JP" sz="1600" dirty="0">
              <a:solidFill>
                <a:schemeClr val="tx1">
                  <a:lumMod val="75000"/>
                  <a:lumOff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ja-JP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　</a:t>
            </a:r>
            <a:endParaRPr lang="en-US" altLang="ja-JP" sz="1200" dirty="0">
              <a:solidFill>
                <a:schemeClr val="tx1">
                  <a:lumMod val="75000"/>
                  <a:lumOff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ja-JP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坂口　正雄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ja-JP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長野高専名誉教授</a:t>
            </a:r>
            <a:endParaRPr lang="en-US" altLang="ja-JP" sz="1400" dirty="0">
              <a:solidFill>
                <a:schemeClr val="tx1">
                  <a:lumMod val="75000"/>
                  <a:lumOff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endParaRPr lang="en-US" altLang="ja-JP" sz="1400" dirty="0">
              <a:solidFill>
                <a:schemeClr val="tx1">
                  <a:lumMod val="75000"/>
                  <a:lumOff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ja-JP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第二種医療機器製造販売業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ja-JP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（許可番号</a:t>
            </a:r>
            <a:r>
              <a:rPr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20B2X10018</a:t>
            </a:r>
            <a:r>
              <a:rPr lang="ja-JP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）</a:t>
            </a:r>
            <a:endParaRPr lang="en-US" altLang="ja-JP" sz="1400" dirty="0">
              <a:solidFill>
                <a:schemeClr val="tx1">
                  <a:lumMod val="75000"/>
                  <a:lumOff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ja-JP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古物商許可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ja-JP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（長野県公安委員会　第</a:t>
            </a:r>
            <a:r>
              <a:rPr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481101900032</a:t>
            </a:r>
            <a:r>
              <a:rPr lang="ja-JP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号）</a:t>
            </a:r>
            <a:endParaRPr lang="en-US" altLang="ja-JP" sz="1400" dirty="0">
              <a:solidFill>
                <a:schemeClr val="tx1">
                  <a:lumMod val="75000"/>
                  <a:lumOff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2F8475C-7F6B-EF49-AE40-2A0CEC64F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159" y="4958336"/>
            <a:ext cx="3592841" cy="1899663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0608AFE-6E61-6642-96E2-2E932E14B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242055"/>
            <a:ext cx="2057400" cy="365125"/>
          </a:xfrm>
        </p:spPr>
        <p:txBody>
          <a:bodyPr/>
          <a:lstStyle/>
          <a:p>
            <a:fld id="{5F1021A1-9BCE-654D-882C-89216AC2DA0E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6267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BBFB25DF-7083-4D4B-82CE-4C58DDD78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24" y="0"/>
            <a:ext cx="9154324" cy="5645426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F9FD27B-FDF7-9249-B4D2-BFFE10E19C44}"/>
              </a:ext>
            </a:extLst>
          </p:cNvPr>
          <p:cNvSpPr/>
          <p:nvPr/>
        </p:nvSpPr>
        <p:spPr>
          <a:xfrm>
            <a:off x="0" y="5237913"/>
            <a:ext cx="9154324" cy="1620087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600"/>
          </a:p>
        </p:txBody>
      </p:sp>
      <p:sp>
        <p:nvSpPr>
          <p:cNvPr id="5" name="サブタイトル 2">
            <a:extLst>
              <a:ext uri="{FF2B5EF4-FFF2-40B4-BE49-F238E27FC236}">
                <a16:creationId xmlns:a16="http://schemas.microsoft.com/office/drawing/2014/main" id="{FEC17801-74AA-524F-9B8E-6F8D3B4F704A}"/>
              </a:ext>
            </a:extLst>
          </p:cNvPr>
          <p:cNvSpPr txBox="1">
            <a:spLocks/>
          </p:cNvSpPr>
          <p:nvPr/>
        </p:nvSpPr>
        <p:spPr>
          <a:xfrm>
            <a:off x="404060" y="5521635"/>
            <a:ext cx="8553156" cy="4079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>
                <a:solidFill>
                  <a:schemeClr val="bg1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現在の事業の概要</a:t>
            </a:r>
            <a:endParaRPr lang="en-US" altLang="ja-JP" sz="3600" dirty="0">
              <a:solidFill>
                <a:schemeClr val="bg1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ja-JP" altLang="en-US" sz="3600">
                <a:solidFill>
                  <a:schemeClr val="bg1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医療機器事業</a:t>
            </a:r>
            <a:endParaRPr lang="ja-JP" altLang="en-US" sz="3600" dirty="0">
              <a:solidFill>
                <a:schemeClr val="bg1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1D2911B3-DE04-14CC-54AC-9E3B12027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confidential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3180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97A976B-5549-7146-987B-F0F64067ACB6}"/>
              </a:ext>
            </a:extLst>
          </p:cNvPr>
          <p:cNvSpPr/>
          <p:nvPr/>
        </p:nvSpPr>
        <p:spPr>
          <a:xfrm>
            <a:off x="0" y="1"/>
            <a:ext cx="9144000" cy="5588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サブタイトル 2">
            <a:extLst>
              <a:ext uri="{FF2B5EF4-FFF2-40B4-BE49-F238E27FC236}">
                <a16:creationId xmlns:a16="http://schemas.microsoft.com/office/drawing/2014/main" id="{FE64C745-8C34-BD4B-BEC5-F8A46E0B32B2}"/>
              </a:ext>
            </a:extLst>
          </p:cNvPr>
          <p:cNvSpPr txBox="1">
            <a:spLocks/>
          </p:cNvSpPr>
          <p:nvPr/>
        </p:nvSpPr>
        <p:spPr>
          <a:xfrm>
            <a:off x="145228" y="127112"/>
            <a:ext cx="5440323" cy="3045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2000">
                <a:solidFill>
                  <a:schemeClr val="bg1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実は、汗に問題を抱えた人は多い。</a:t>
            </a:r>
            <a:endParaRPr lang="ja-JP" altLang="en-US" sz="2000" dirty="0">
              <a:solidFill>
                <a:schemeClr val="bg1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9" name="『精神性発汗』は体温調節に関わらず、感情や情動、精神的ストレスにより出現します。">
            <a:extLst>
              <a:ext uri="{FF2B5EF4-FFF2-40B4-BE49-F238E27FC236}">
                <a16:creationId xmlns:a16="http://schemas.microsoft.com/office/drawing/2014/main" id="{FB173F99-C393-6041-AA17-30BF4F2EEFD8}"/>
              </a:ext>
            </a:extLst>
          </p:cNvPr>
          <p:cNvSpPr/>
          <p:nvPr/>
        </p:nvSpPr>
        <p:spPr>
          <a:xfrm>
            <a:off x="592142" y="812242"/>
            <a:ext cx="8217621" cy="1518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marL="321027" indent="-321027" algn="l">
              <a:lnSpc>
                <a:spcPct val="40000"/>
              </a:lnSpc>
              <a:buSzPct val="45000"/>
              <a:buBlip>
                <a:blip r:embed="rId2"/>
              </a:buBlip>
              <a:defRPr sz="2600">
                <a:solidFill>
                  <a:srgbClr val="000000"/>
                </a:solidFill>
                <a:latin typeface="小塚明朝 Pro R"/>
                <a:ea typeface="小塚明朝 Pro R"/>
                <a:cs typeface="小塚明朝 Pro R"/>
                <a:sym typeface="小塚明朝 Pro R"/>
              </a:defRPr>
            </a:lvl1pPr>
          </a:lstStyle>
          <a:p>
            <a:pPr marL="0" indent="0" algn="ctr">
              <a:lnSpc>
                <a:spcPct val="100000"/>
              </a:lnSpc>
              <a:buNone/>
            </a:pPr>
            <a:r>
              <a:rPr lang="ja-JP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国内で汗に問題を抱えている方は、 </a:t>
            </a:r>
            <a:r>
              <a:rPr lang="en-US" altLang="ja-JP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750</a:t>
            </a:r>
            <a:r>
              <a:rPr lang="ja-JP" altLang="en-US" sz="54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万人</a:t>
            </a:r>
            <a:r>
              <a:rPr lang="en-US" altLang="ja-JP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以上！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4FFB2164-A493-0149-A59F-AB7C26B90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690" y="2584368"/>
            <a:ext cx="7290619" cy="3329382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981F6493-2494-F605-A5BD-3B35BC2AC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confidential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0953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97A976B-5549-7146-987B-F0F64067ACB6}"/>
              </a:ext>
            </a:extLst>
          </p:cNvPr>
          <p:cNvSpPr/>
          <p:nvPr/>
        </p:nvSpPr>
        <p:spPr>
          <a:xfrm>
            <a:off x="0" y="1"/>
            <a:ext cx="9144000" cy="5588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サブタイトル 2">
            <a:extLst>
              <a:ext uri="{FF2B5EF4-FFF2-40B4-BE49-F238E27FC236}">
                <a16:creationId xmlns:a16="http://schemas.microsoft.com/office/drawing/2014/main" id="{FE64C745-8C34-BD4B-BEC5-F8A46E0B32B2}"/>
              </a:ext>
            </a:extLst>
          </p:cNvPr>
          <p:cNvSpPr txBox="1">
            <a:spLocks/>
          </p:cNvSpPr>
          <p:nvPr/>
        </p:nvSpPr>
        <p:spPr>
          <a:xfrm>
            <a:off x="145228" y="127112"/>
            <a:ext cx="5440323" cy="3045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2000">
                <a:solidFill>
                  <a:schemeClr val="bg1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”汗の問題”</a:t>
            </a:r>
            <a:r>
              <a:rPr lang="en-US" altLang="ja-JP" sz="2000" dirty="0">
                <a:solidFill>
                  <a:schemeClr val="bg1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</a:t>
            </a:r>
            <a:r>
              <a:rPr lang="ja-JP" altLang="en-US" sz="2000">
                <a:solidFill>
                  <a:schemeClr val="bg1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とは？？</a:t>
            </a:r>
            <a:endParaRPr lang="ja-JP" altLang="en-US" sz="2000" dirty="0">
              <a:solidFill>
                <a:schemeClr val="bg1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2BDA280-F96B-254F-B9A3-65C2F77805AE}"/>
              </a:ext>
            </a:extLst>
          </p:cNvPr>
          <p:cNvSpPr txBox="1"/>
          <p:nvPr/>
        </p:nvSpPr>
        <p:spPr>
          <a:xfrm>
            <a:off x="1719909" y="945960"/>
            <a:ext cx="6846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chemeClr val="accent1">
                    <a:lumMod val="50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“</a:t>
            </a:r>
            <a:r>
              <a:rPr lang="ja-JP" altLang="en-US" sz="3200">
                <a:solidFill>
                  <a:schemeClr val="accent1">
                    <a:lumMod val="50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汗</a:t>
            </a:r>
            <a:r>
              <a:rPr lang="en-US" altLang="ja-JP" sz="3200" dirty="0">
                <a:solidFill>
                  <a:schemeClr val="accent1">
                    <a:lumMod val="50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”</a:t>
            </a:r>
            <a:r>
              <a:rPr lang="ja-JP" altLang="en-US" sz="3200">
                <a:solidFill>
                  <a:schemeClr val="accent1">
                    <a:lumMod val="50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が出なければ、すぐに熱中症になります。</a:t>
            </a:r>
            <a:endParaRPr lang="en-US" altLang="ja-JP" sz="3200" dirty="0">
              <a:solidFill>
                <a:schemeClr val="accent1">
                  <a:lumMod val="50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D585129-261D-A14B-98F0-E1598B9DFAC8}"/>
              </a:ext>
            </a:extLst>
          </p:cNvPr>
          <p:cNvSpPr txBox="1"/>
          <p:nvPr/>
        </p:nvSpPr>
        <p:spPr>
          <a:xfrm>
            <a:off x="1882425" y="3254448"/>
            <a:ext cx="6435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>
                <a:solidFill>
                  <a:schemeClr val="accent1">
                    <a:lumMod val="50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日常生活の</a:t>
            </a:r>
            <a:r>
              <a:rPr lang="en-US" altLang="ja-JP" sz="3200" dirty="0">
                <a:solidFill>
                  <a:schemeClr val="accent1">
                    <a:lumMod val="50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“</a:t>
            </a:r>
            <a:r>
              <a:rPr lang="ja-JP" altLang="en-US" sz="3200">
                <a:solidFill>
                  <a:schemeClr val="accent1">
                    <a:lumMod val="50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汗</a:t>
            </a:r>
            <a:r>
              <a:rPr lang="en-US" altLang="ja-JP" sz="3200" dirty="0">
                <a:solidFill>
                  <a:schemeClr val="accent1">
                    <a:lumMod val="50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”</a:t>
            </a:r>
            <a:r>
              <a:rPr lang="ja-JP" altLang="en-US" sz="3200">
                <a:solidFill>
                  <a:schemeClr val="accent1">
                    <a:lumMod val="50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は、カッコ悪い。</a:t>
            </a:r>
            <a:endParaRPr lang="en-US" altLang="ja-JP" sz="3200" dirty="0">
              <a:solidFill>
                <a:schemeClr val="accent1">
                  <a:lumMod val="50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33FB25B-B74C-1C46-8506-61FA881618EB}"/>
              </a:ext>
            </a:extLst>
          </p:cNvPr>
          <p:cNvSpPr/>
          <p:nvPr/>
        </p:nvSpPr>
        <p:spPr>
          <a:xfrm>
            <a:off x="1986405" y="3853945"/>
            <a:ext cx="48715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b="1">
                <a:solidFill>
                  <a:schemeClr val="bg2">
                    <a:lumMod val="2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「汗」はかきたくない、目立たないようにしたい</a:t>
            </a:r>
            <a:r>
              <a:rPr lang="en-US" altLang="ja-JP" sz="2800" b="1" dirty="0">
                <a:solidFill>
                  <a:schemeClr val="bg2">
                    <a:lumMod val="2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… 20</a:t>
            </a:r>
            <a:r>
              <a:rPr lang="ja-JP" altLang="en-US" sz="2800" b="1">
                <a:solidFill>
                  <a:schemeClr val="bg2">
                    <a:lumMod val="2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・</a:t>
            </a:r>
            <a:r>
              <a:rPr lang="en-US" altLang="ja-JP" sz="2800" b="1" dirty="0">
                <a:solidFill>
                  <a:schemeClr val="bg2">
                    <a:lumMod val="2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30</a:t>
            </a:r>
            <a:r>
              <a:rPr lang="ja-JP" altLang="en-US" sz="2800" b="1">
                <a:solidFill>
                  <a:schemeClr val="bg2">
                    <a:lumMod val="2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代の女性の９割が回答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5825DCD-28DF-1C4E-BFD8-BADDE14E120F}"/>
              </a:ext>
            </a:extLst>
          </p:cNvPr>
          <p:cNvSpPr/>
          <p:nvPr/>
        </p:nvSpPr>
        <p:spPr>
          <a:xfrm>
            <a:off x="1986405" y="5261191"/>
            <a:ext cx="59882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b="1">
                <a:solidFill>
                  <a:schemeClr val="bg2">
                    <a:lumMod val="2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http://www.dims.ne.jp/timelyresearch/2016/160630/</a:t>
            </a:r>
          </a:p>
        </p:txBody>
      </p:sp>
      <p:sp>
        <p:nvSpPr>
          <p:cNvPr id="17" name="角丸四角形吹き出し 16">
            <a:extLst>
              <a:ext uri="{FF2B5EF4-FFF2-40B4-BE49-F238E27FC236}">
                <a16:creationId xmlns:a16="http://schemas.microsoft.com/office/drawing/2014/main" id="{C6B5B7DF-62C9-6946-A84E-E3364E0E95D2}"/>
              </a:ext>
            </a:extLst>
          </p:cNvPr>
          <p:cNvSpPr/>
          <p:nvPr/>
        </p:nvSpPr>
        <p:spPr>
          <a:xfrm flipH="1">
            <a:off x="6858000" y="4300475"/>
            <a:ext cx="2111560" cy="624111"/>
          </a:xfrm>
          <a:prstGeom prst="wedgeRoundRectCallout">
            <a:avLst>
              <a:gd name="adj1" fmla="val 54479"/>
              <a:gd name="adj2" fmla="val -12756"/>
              <a:gd name="adj3" fmla="val 16667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皮膚科が注目！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4973866-938F-8542-AABD-624FBC324A95}"/>
              </a:ext>
            </a:extLst>
          </p:cNvPr>
          <p:cNvSpPr txBox="1"/>
          <p:nvPr/>
        </p:nvSpPr>
        <p:spPr>
          <a:xfrm>
            <a:off x="2036935" y="2091358"/>
            <a:ext cx="4699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高齢者や神経の疾患がある方は特に注意が必要。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20" name="角丸四角形吹き出し 19">
            <a:extLst>
              <a:ext uri="{FF2B5EF4-FFF2-40B4-BE49-F238E27FC236}">
                <a16:creationId xmlns:a16="http://schemas.microsoft.com/office/drawing/2014/main" id="{8A82D7CC-26A3-A544-84E7-161FBA9AB0CB}"/>
              </a:ext>
            </a:extLst>
          </p:cNvPr>
          <p:cNvSpPr/>
          <p:nvPr/>
        </p:nvSpPr>
        <p:spPr>
          <a:xfrm flipH="1">
            <a:off x="6788751" y="1611331"/>
            <a:ext cx="2111560" cy="628822"/>
          </a:xfrm>
          <a:prstGeom prst="wedgeRoundRectCallout">
            <a:avLst>
              <a:gd name="adj1" fmla="val 57572"/>
              <a:gd name="adj2" fmla="val 8158"/>
              <a:gd name="adj3" fmla="val 16667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神経内科が注目！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6C40FB3-2F1C-8A47-A126-D3804D106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76" y="3168707"/>
            <a:ext cx="1393869" cy="218316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11E6832-95C1-0941-98F7-B37858E4C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76" y="828108"/>
            <a:ext cx="1175552" cy="1897677"/>
          </a:xfrm>
          <a:prstGeom prst="rect">
            <a:avLst/>
          </a:prstGeom>
        </p:spPr>
      </p:pic>
      <p:sp>
        <p:nvSpPr>
          <p:cNvPr id="7" name="右矢印 6">
            <a:extLst>
              <a:ext uri="{FF2B5EF4-FFF2-40B4-BE49-F238E27FC236}">
                <a16:creationId xmlns:a16="http://schemas.microsoft.com/office/drawing/2014/main" id="{72545F59-299F-7D46-8842-6ABDE22CB4AC}"/>
              </a:ext>
            </a:extLst>
          </p:cNvPr>
          <p:cNvSpPr/>
          <p:nvPr/>
        </p:nvSpPr>
        <p:spPr>
          <a:xfrm>
            <a:off x="845051" y="6029892"/>
            <a:ext cx="836031" cy="4129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8302E45E-E718-9746-9A8C-9371E8E71594}"/>
              </a:ext>
            </a:extLst>
          </p:cNvPr>
          <p:cNvSpPr/>
          <p:nvPr/>
        </p:nvSpPr>
        <p:spPr>
          <a:xfrm>
            <a:off x="1882424" y="5977116"/>
            <a:ext cx="70871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>
                <a:solidFill>
                  <a:schemeClr val="bg2">
                    <a:lumMod val="2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あなたの“汗のかき方”は正常ですか？</a:t>
            </a: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BFAF17FF-F877-88E0-E306-0FA14F25A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confidential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3550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0" y="1"/>
            <a:ext cx="9144000" cy="5588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145228" y="127112"/>
            <a:ext cx="9144000" cy="3230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2000">
                <a:solidFill>
                  <a:schemeClr val="bg1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トピックス：発汗計を用いた発汗検査が保険適用されました（</a:t>
            </a:r>
            <a:r>
              <a:rPr lang="en-US" altLang="ja-JP" sz="2000" dirty="0">
                <a:solidFill>
                  <a:schemeClr val="bg1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2018</a:t>
            </a:r>
            <a:r>
              <a:rPr lang="ja-JP" altLang="en-US" sz="2000">
                <a:solidFill>
                  <a:schemeClr val="bg1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年</a:t>
            </a:r>
            <a:r>
              <a:rPr lang="en-US" altLang="ja-JP" sz="2000" dirty="0">
                <a:solidFill>
                  <a:schemeClr val="bg1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4</a:t>
            </a:r>
            <a:r>
              <a:rPr lang="ja-JP" altLang="en-US" sz="2000">
                <a:solidFill>
                  <a:schemeClr val="bg1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月）</a:t>
            </a:r>
            <a:endParaRPr lang="ja-JP" altLang="en-US" sz="2000" dirty="0">
              <a:solidFill>
                <a:schemeClr val="bg1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188DBAD-E0F1-1F41-ACAA-AD7685CBAB32}"/>
              </a:ext>
            </a:extLst>
          </p:cNvPr>
          <p:cNvSpPr txBox="1"/>
          <p:nvPr/>
        </p:nvSpPr>
        <p:spPr>
          <a:xfrm>
            <a:off x="182627" y="603904"/>
            <a:ext cx="877874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D239-4</a:t>
            </a:r>
            <a:r>
              <a:rPr lang="ja-JP" altLang="en-US" sz="2800" u="sng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 全身温熱発汗試験</a:t>
            </a:r>
            <a:r>
              <a:rPr lang="en-US" altLang="ja-JP" sz="2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600</a:t>
            </a:r>
            <a:r>
              <a:rPr lang="ja-JP" altLang="en-US" sz="2800" u="sng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点</a:t>
            </a:r>
            <a:endParaRPr lang="en-US" altLang="ja-JP" sz="2800" u="sng" dirty="0">
              <a:solidFill>
                <a:schemeClr val="tx1">
                  <a:lumMod val="75000"/>
                  <a:lumOff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r>
              <a:rPr lang="ja-JP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本検査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は、多系統萎縮症、パーキンソン病、ポリニューロパチー、特発性無汗症、ホルネル症候群及びロス症候群等の患者に対し、</a:t>
            </a:r>
            <a:r>
              <a:rPr lang="ja-JP" altLang="en-US" sz="2400" dirty="0">
                <a:solidFill>
                  <a:srgbClr val="FF0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ヨウ素デンプン反応</a:t>
            </a:r>
            <a:r>
              <a:rPr lang="ja-JP" altLang="en-US" sz="2400" u="sng" dirty="0">
                <a:solidFill>
                  <a:srgbClr val="FF0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または換気カプセル法</a:t>
            </a:r>
            <a:r>
              <a:rPr lang="ja-JP" altLang="en-US" sz="2400" dirty="0">
                <a:solidFill>
                  <a:srgbClr val="FF000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を利用して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患者の全身の発汗の有無及び発汗部位を確認した場合に、診断時に１回、治療効果判定時に１回に限り算定できる。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53AEAA5-84B5-82B0-C430-0F856F14A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10" y="3684103"/>
            <a:ext cx="3562997" cy="267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角丸四角形 3">
            <a:extLst>
              <a:ext uri="{FF2B5EF4-FFF2-40B4-BE49-F238E27FC236}">
                <a16:creationId xmlns:a16="http://schemas.microsoft.com/office/drawing/2014/main" id="{DB94ECB2-11A0-7098-DF51-7EA5F27D12E9}"/>
              </a:ext>
            </a:extLst>
          </p:cNvPr>
          <p:cNvSpPr/>
          <p:nvPr/>
        </p:nvSpPr>
        <p:spPr>
          <a:xfrm>
            <a:off x="4531118" y="3499248"/>
            <a:ext cx="4343967" cy="82195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2400" b="1" dirty="0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① </a:t>
            </a:r>
            <a:r>
              <a:rPr kumimoji="1" lang="ja-JP" altLang="en-US" sz="2400" b="1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神経疾患の早期発見・治療効果の確認</a:t>
            </a:r>
          </a:p>
        </p:txBody>
      </p:sp>
      <p:sp>
        <p:nvSpPr>
          <p:cNvPr id="5" name="角丸四角形 4">
            <a:extLst>
              <a:ext uri="{FF2B5EF4-FFF2-40B4-BE49-F238E27FC236}">
                <a16:creationId xmlns:a16="http://schemas.microsoft.com/office/drawing/2014/main" id="{FA5D55A0-6266-F7BF-E149-5177C758D743}"/>
              </a:ext>
            </a:extLst>
          </p:cNvPr>
          <p:cNvSpPr/>
          <p:nvPr/>
        </p:nvSpPr>
        <p:spPr>
          <a:xfrm>
            <a:off x="4520453" y="4376635"/>
            <a:ext cx="4343967" cy="46166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2400" b="1" dirty="0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②</a:t>
            </a:r>
            <a:r>
              <a:rPr kumimoji="1" lang="ja-JP" altLang="en-US" sz="2400" b="1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 神経疾患患者の熱中症抑止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94567DA-F802-A2CA-363D-7CDB553004B2}"/>
              </a:ext>
            </a:extLst>
          </p:cNvPr>
          <p:cNvSpPr txBox="1"/>
          <p:nvPr/>
        </p:nvSpPr>
        <p:spPr>
          <a:xfrm>
            <a:off x="4223387" y="3061524"/>
            <a:ext cx="4551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u="sng">
                <a:solidFill>
                  <a:schemeClr val="accent2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発汗検査により</a:t>
            </a:r>
            <a:r>
              <a:rPr kumimoji="1" lang="ja-JP" altLang="en-US" sz="2400" b="1">
                <a:solidFill>
                  <a:schemeClr val="accent2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期待される効果</a:t>
            </a:r>
            <a:endParaRPr kumimoji="1" lang="en-US" altLang="ja-JP" sz="2400" b="1" dirty="0">
              <a:solidFill>
                <a:schemeClr val="accent2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1136747-A7E8-6C5E-5384-7508CAF4C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527" y="5287574"/>
            <a:ext cx="4311558" cy="157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05E89B9-A274-2AFE-FF80-B3D5F8D3AFDD}"/>
              </a:ext>
            </a:extLst>
          </p:cNvPr>
          <p:cNvSpPr txBox="1"/>
          <p:nvPr/>
        </p:nvSpPr>
        <p:spPr>
          <a:xfrm>
            <a:off x="4592098" y="4900538"/>
            <a:ext cx="3562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>
                <a:solidFill>
                  <a:schemeClr val="accent2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例えば、糖尿病患者の合併症</a:t>
            </a:r>
            <a:endParaRPr kumimoji="1" lang="en-US" altLang="ja-JP" sz="2000" b="1" dirty="0">
              <a:solidFill>
                <a:schemeClr val="accent2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11" name="円/楕円 10">
            <a:extLst>
              <a:ext uri="{FF2B5EF4-FFF2-40B4-BE49-F238E27FC236}">
                <a16:creationId xmlns:a16="http://schemas.microsoft.com/office/drawing/2014/main" id="{537404E6-E80C-847A-B37F-DCB33A5B2ECA}"/>
              </a:ext>
            </a:extLst>
          </p:cNvPr>
          <p:cNvSpPr/>
          <p:nvPr/>
        </p:nvSpPr>
        <p:spPr>
          <a:xfrm>
            <a:off x="7218947" y="5388388"/>
            <a:ext cx="1463040" cy="1342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962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74DBF-5269-A2C9-E973-260AD96D2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57B6228-010A-7AE9-C267-F8DF18AAA159}"/>
              </a:ext>
            </a:extLst>
          </p:cNvPr>
          <p:cNvSpPr/>
          <p:nvPr/>
        </p:nvSpPr>
        <p:spPr>
          <a:xfrm>
            <a:off x="0" y="1"/>
            <a:ext cx="9144000" cy="5588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サブタイトル 2">
            <a:extLst>
              <a:ext uri="{FF2B5EF4-FFF2-40B4-BE49-F238E27FC236}">
                <a16:creationId xmlns:a16="http://schemas.microsoft.com/office/drawing/2014/main" id="{16E9FAA1-5AFA-9729-A64C-FB6DCB6BB1D6}"/>
              </a:ext>
            </a:extLst>
          </p:cNvPr>
          <p:cNvSpPr txBox="1">
            <a:spLocks/>
          </p:cNvSpPr>
          <p:nvPr/>
        </p:nvSpPr>
        <p:spPr>
          <a:xfrm>
            <a:off x="145229" y="127112"/>
            <a:ext cx="6567805" cy="3045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2000">
                <a:solidFill>
                  <a:schemeClr val="bg1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糖尿病患者は暑さ対策に注意が必要</a:t>
            </a:r>
          </a:p>
          <a:p>
            <a:pPr algn="l"/>
            <a:endParaRPr lang="ja-JP" altLang="en-US" sz="2000">
              <a:solidFill>
                <a:schemeClr val="bg1"/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847366A-FC3E-7D97-E5AD-80AA0FD60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21A1-9BCE-654D-882C-89216AC2DA0E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D1399DD-86D5-D788-8E9E-A213EB9A4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716" y="3697314"/>
            <a:ext cx="781689" cy="126187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0522910-0A91-B928-B2A7-1F29C901D08F}"/>
              </a:ext>
            </a:extLst>
          </p:cNvPr>
          <p:cNvSpPr txBox="1"/>
          <p:nvPr/>
        </p:nvSpPr>
        <p:spPr>
          <a:xfrm>
            <a:off x="145229" y="666930"/>
            <a:ext cx="87606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800" b="1" u="sng">
                <a:solidFill>
                  <a:srgbClr val="FF0000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糖尿病患者は発汗を中心とする体温調節機能が低下</a:t>
            </a:r>
            <a:r>
              <a:rPr kumimoji="1"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する。体温調節がうまくできないと、熱中症リスクが高まる。</a:t>
            </a:r>
            <a:endParaRPr kumimoji="1"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r>
              <a:rPr kumimoji="1"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　</a:t>
            </a:r>
            <a:endParaRPr kumimoji="1" lang="en-US" altLang="ja-JP" sz="1200" b="1" dirty="0">
              <a:solidFill>
                <a:schemeClr val="tx1">
                  <a:lumMod val="75000"/>
                  <a:lumOff val="25000"/>
                </a:schemeClr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血糖コントロールが不十分な糖尿病患者は、</a:t>
            </a:r>
            <a:r>
              <a:rPr kumimoji="1" lang="ja-JP" altLang="en-US" sz="2800" b="1" u="sng">
                <a:solidFill>
                  <a:srgbClr val="FF0000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特に脱水症状による血糖値の急激な上昇</a:t>
            </a:r>
            <a:r>
              <a:rPr kumimoji="1"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につながる危険性が高い。</a:t>
            </a:r>
            <a:endParaRPr kumimoji="1"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EC6AC755-8BC0-C3FA-55CD-833235E4B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90" y="2899317"/>
            <a:ext cx="6209008" cy="3831571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9D0EFD9-B325-08B4-6310-885B465AB190}"/>
              </a:ext>
            </a:extLst>
          </p:cNvPr>
          <p:cNvSpPr txBox="1"/>
          <p:nvPr/>
        </p:nvSpPr>
        <p:spPr>
          <a:xfrm rot="21006243">
            <a:off x="6046151" y="4863965"/>
            <a:ext cx="3009157" cy="129266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400" b="1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予備軍を含めると</a:t>
            </a:r>
            <a:endParaRPr kumimoji="1" lang="en-US" altLang="ja-JP" sz="2400" b="1" dirty="0"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r>
              <a:rPr kumimoji="1" lang="ja-JP" altLang="en-US" sz="3600" b="1" u="sng">
                <a:solidFill>
                  <a:srgbClr val="0070C0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約</a:t>
            </a:r>
            <a:r>
              <a:rPr kumimoji="1" lang="en-US" altLang="ja-JP" sz="3600" b="1" u="sng" dirty="0">
                <a:solidFill>
                  <a:srgbClr val="0070C0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2,000</a:t>
            </a:r>
            <a:r>
              <a:rPr kumimoji="1" lang="ja-JP" altLang="en-US" sz="3600" b="1" u="sng">
                <a:solidFill>
                  <a:srgbClr val="0070C0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万人</a:t>
            </a:r>
            <a:endParaRPr kumimoji="1" lang="en-US" altLang="ja-JP" sz="3600" b="1" u="sng" dirty="0">
              <a:solidFill>
                <a:srgbClr val="0070C0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pPr algn="r"/>
            <a:r>
              <a:rPr kumimoji="1" lang="en-US" altLang="ja-JP" b="1" dirty="0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(2016</a:t>
            </a:r>
            <a:r>
              <a:rPr kumimoji="1" lang="ja-JP" altLang="en-US" b="1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年</a:t>
            </a:r>
            <a:r>
              <a:rPr kumimoji="1" lang="en-US" altLang="ja-JP" b="1" dirty="0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,</a:t>
            </a:r>
            <a:r>
              <a:rPr kumimoji="1" lang="ja-JP" altLang="en-US" b="1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厚労省</a:t>
            </a:r>
            <a:r>
              <a:rPr kumimoji="1" lang="en-US" altLang="ja-JP" b="1" dirty="0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)</a:t>
            </a:r>
            <a:endParaRPr kumimoji="1" lang="ja-JP" altLang="en-US" b="1"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91909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37395</TotalTime>
  <Words>2775</Words>
  <Application>Microsoft Macintosh PowerPoint</Application>
  <PresentationFormat>画面に合わせる (4:3)</PresentationFormat>
  <Paragraphs>542</Paragraphs>
  <Slides>35</Slides>
  <Notes>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7" baseType="lpstr">
      <vt:lpstr>Hiragino Kaku Gothic Pro W3</vt:lpstr>
      <vt:lpstr>Hiragino Kaku Gothic Pro W6</vt:lpstr>
      <vt:lpstr>Hiragino Kaku Gothic ProN W6</vt:lpstr>
      <vt:lpstr>Meiryo UI</vt:lpstr>
      <vt:lpstr>ヒラギノ角ゴ Pro W3</vt:lpstr>
      <vt:lpstr>Meiryo</vt:lpstr>
      <vt:lpstr>游ゴシック</vt:lpstr>
      <vt:lpstr>Arial</vt:lpstr>
      <vt:lpstr>Calibri</vt:lpstr>
      <vt:lpstr>Calibri Light</vt:lpstr>
      <vt:lpstr>Wingdings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　熱中症対策デバイス『WLS-1000』</vt:lpstr>
      <vt:lpstr>　身体の状況をモニタし、2つのアラートを提示。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百瀬英哉</dc:creator>
  <cp:lastModifiedBy>skinos_lab2</cp:lastModifiedBy>
  <cp:revision>1095</cp:revision>
  <cp:lastPrinted>2024-09-26T04:56:25Z</cp:lastPrinted>
  <dcterms:created xsi:type="dcterms:W3CDTF">2023-04-08T00:29:22Z</dcterms:created>
  <dcterms:modified xsi:type="dcterms:W3CDTF">2025-06-06T08:38:50Z</dcterms:modified>
</cp:coreProperties>
</file>